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60" r:id="rId3"/>
    <p:sldId id="279" r:id="rId4"/>
    <p:sldId id="258" r:id="rId5"/>
    <p:sldId id="259" r:id="rId6"/>
    <p:sldId id="257" r:id="rId7"/>
    <p:sldId id="292" r:id="rId8"/>
    <p:sldId id="261" r:id="rId9"/>
    <p:sldId id="263" r:id="rId10"/>
    <p:sldId id="288" r:id="rId11"/>
    <p:sldId id="289" r:id="rId12"/>
    <p:sldId id="290" r:id="rId13"/>
    <p:sldId id="264" r:id="rId14"/>
    <p:sldId id="294" r:id="rId15"/>
    <p:sldId id="295" r:id="rId16"/>
    <p:sldId id="278" r:id="rId17"/>
    <p:sldId id="293" r:id="rId18"/>
    <p:sldId id="266" r:id="rId19"/>
    <p:sldId id="291" r:id="rId20"/>
    <p:sldId id="284" r:id="rId21"/>
    <p:sldId id="281" r:id="rId22"/>
    <p:sldId id="283" r:id="rId23"/>
    <p:sldId id="285" r:id="rId24"/>
    <p:sldId id="274" r:id="rId25"/>
    <p:sldId id="275" r:id="rId26"/>
    <p:sldId id="276" r:id="rId27"/>
    <p:sldId id="272" r:id="rId28"/>
    <p:sldId id="273" r:id="rId29"/>
    <p:sldId id="282" r:id="rId30"/>
    <p:sldId id="262" r:id="rId31"/>
    <p:sldId id="265" r:id="rId32"/>
    <p:sldId id="271" r:id="rId33"/>
    <p:sldId id="27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9A44"/>
    <a:srgbClr val="ED8036"/>
    <a:srgbClr val="A4DAA4"/>
    <a:srgbClr val="42775A"/>
    <a:srgbClr val="1A8942"/>
    <a:srgbClr val="7E1AC5"/>
    <a:srgbClr val="8FB0BA"/>
    <a:srgbClr val="6E878F"/>
    <a:srgbClr val="6E1D6D"/>
    <a:srgbClr val="429E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04" autoAdjust="0"/>
    <p:restoredTop sz="76012" autoAdjust="0"/>
  </p:normalViewPr>
  <p:slideViewPr>
    <p:cSldViewPr snapToGrid="0" snapToObjects="1">
      <p:cViewPr varScale="1">
        <p:scale>
          <a:sx n="73" d="100"/>
          <a:sy n="73" d="100"/>
        </p:scale>
        <p:origin x="1688" y="4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82EB43-5D5A-5748-947F-252028CDF671}" type="datetimeFigureOut">
              <a:rPr lang="en-US" smtClean="0"/>
              <a:t>12/17/2019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4E7F59-3D4C-4F47-9A75-C58BA62BF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802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idea of encoding specificity, first posited by Thompson &amp; Tulving</a:t>
            </a:r>
          </a:p>
          <a:p>
            <a:r>
              <a:rPr lang="en-US" dirty="0"/>
              <a:t>Research into the learning of conditioned fear and extinction has been able to demonstrate this principle to great success in rodents – and we now know that fear and extinction memories exist as stable and separable engrams </a:t>
            </a:r>
          </a:p>
          <a:p>
            <a:r>
              <a:rPr lang="en-US" dirty="0"/>
              <a:t>Not only have these engrams been identified - they have also been manipulated and shown to have real consequences for behavior</a:t>
            </a:r>
          </a:p>
          <a:p>
            <a:endParaRPr lang="en-US" dirty="0"/>
          </a:p>
          <a:p>
            <a:r>
              <a:rPr lang="en-US" dirty="0"/>
              <a:t>This research has more than theoretical </a:t>
            </a:r>
            <a:r>
              <a:rPr lang="en-US" dirty="0" err="1"/>
              <a:t>implicatons</a:t>
            </a:r>
            <a:r>
              <a:rPr lang="en-US" dirty="0"/>
              <a:t>, if we can develop techniques to isolate </a:t>
            </a:r>
          </a:p>
          <a:p>
            <a:endParaRPr lang="en-US" dirty="0"/>
          </a:p>
          <a:p>
            <a:r>
              <a:rPr lang="en-US" dirty="0"/>
              <a:t>What is an engram – dissociable neural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E7F59-3D4C-4F47-9A75-C58BA62BF59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513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encoding/retrieval labels to this </a:t>
            </a:r>
          </a:p>
          <a:p>
            <a:r>
              <a:rPr lang="en-US" dirty="0"/>
              <a:t>Start with EE and RR and then pop out 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E7F59-3D4C-4F47-9A75-C58BA62BF59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782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“engram like” activity</a:t>
            </a:r>
          </a:p>
          <a:p>
            <a:r>
              <a:rPr lang="en-US" dirty="0"/>
              <a:t>As we predicted + interpretation</a:t>
            </a:r>
          </a:p>
          <a:p>
            <a:r>
              <a:rPr lang="en-US" dirty="0"/>
              <a:t>2 slides, BIG pause after controls to let that sink 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E7F59-3D4C-4F47-9A75-C58BA62BF59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167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“engram like” activity</a:t>
            </a:r>
          </a:p>
          <a:p>
            <a:r>
              <a:rPr lang="en-US" dirty="0"/>
              <a:t>As we predicted + interpretation</a:t>
            </a:r>
          </a:p>
          <a:p>
            <a:r>
              <a:rPr lang="en-US" dirty="0"/>
              <a:t>2 slides, BIG pause after controls to let that sink 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E7F59-3D4C-4F47-9A75-C58BA62BF59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82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E7F59-3D4C-4F47-9A75-C58BA62BF59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769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This pattern was not observed in PTSD individuals</a:t>
            </a:r>
          </a:p>
          <a:p>
            <a:pPr lvl="1"/>
            <a:r>
              <a:rPr lang="en-US" sz="2000" dirty="0" err="1"/>
              <a:t>dACC</a:t>
            </a:r>
            <a:r>
              <a:rPr lang="en-US" sz="2000" dirty="0"/>
              <a:t> shows significant ERS for extinction memories – misallocation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E7F59-3D4C-4F47-9A75-C58BA62BF59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57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predicted + interpretation</a:t>
            </a:r>
          </a:p>
          <a:p>
            <a:r>
              <a:rPr lang="en-US" dirty="0"/>
              <a:t>2 slides, BIG pause after controls to let that sink 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E7F59-3D4C-4F47-9A75-C58BA62BF59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0412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Bye </a:t>
            </a:r>
            <a:r>
              <a:rPr lang="en-US" dirty="0" err="1"/>
              <a:t>bye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E7F59-3D4C-4F47-9A75-C58BA62BF59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5048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E7F59-3D4C-4F47-9A75-C58BA62BF59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920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main effect nor interaction of 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E7F59-3D4C-4F47-9A75-C58BA62BF59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09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Say this when for the first picture – this Provides evidence for neural reinstatement in humans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Be smarter introducing these figures – its real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Cover A up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E7F59-3D4C-4F47-9A75-C58BA62BF59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439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Engram studies in rodents focus mainly on the hippocampus, as the specific flavor of classical conditioning used is context conditioning.</a:t>
            </a:r>
          </a:p>
          <a:p>
            <a:r>
              <a:rPr lang="en-US" dirty="0"/>
              <a:t>We know that learning of both threat and safety depend on a circuit that includes the amygdala, hippocampus and the pre-frontal cortex. </a:t>
            </a:r>
          </a:p>
          <a:p>
            <a:endParaRPr lang="en-US" dirty="0"/>
          </a:p>
          <a:p>
            <a:r>
              <a:rPr lang="en-US" dirty="0"/>
              <a:t>Replace “more/less”</a:t>
            </a:r>
          </a:p>
          <a:p>
            <a:r>
              <a:rPr lang="en-US" dirty="0"/>
              <a:t>Label mouse and human (picture or word)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E7F59-3D4C-4F47-9A75-C58BA62BF59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470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leads us to our specific hypothesis – due to the functional separation in affective processing in the PFC, there will be a double dissociation of emotional memory reinstatement. FULL STOP.</a:t>
            </a:r>
          </a:p>
          <a:p>
            <a:endParaRPr lang="en-US" dirty="0"/>
          </a:p>
          <a:p>
            <a:r>
              <a:rPr lang="en-US" dirty="0"/>
              <a:t>Specifically, we predict that extinction memories are preferentially reinstated in the vmPFC, and conditioning memories are preferentially reinstated in the dACC.</a:t>
            </a:r>
          </a:p>
          <a:p>
            <a:r>
              <a:rPr lang="en-US" dirty="0"/>
              <a:t>Maybe two slides</a:t>
            </a:r>
          </a:p>
          <a:p>
            <a:r>
              <a:rPr lang="en-US" dirty="0"/>
              <a:t>Additionally, we considered whether individuals with PTSD display dysregulated reinstatement of emotional memories across these regions.</a:t>
            </a:r>
          </a:p>
          <a:p>
            <a:r>
              <a:rPr lang="en-US" dirty="0"/>
              <a:t>With more words transition from healthy prediction to PTSD prediction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E7F59-3D4C-4F47-9A75-C58BA62BF59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804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leads us to our specific hypothesis – due to the functional separation in affective processing in the PFC, there will be a double dissociation of emotional memory reinstatement. FULL STOP.</a:t>
            </a:r>
          </a:p>
          <a:p>
            <a:endParaRPr lang="en-US" dirty="0"/>
          </a:p>
          <a:p>
            <a:r>
              <a:rPr lang="en-US" dirty="0"/>
              <a:t>Specifically, we predict that extinction memories are preferentially reinstated in the vmPFC, and conditioning memories are preferentially reinstated in the dACC.</a:t>
            </a:r>
          </a:p>
          <a:p>
            <a:r>
              <a:rPr lang="en-US" dirty="0"/>
              <a:t>Maybe two slides</a:t>
            </a:r>
          </a:p>
          <a:p>
            <a:r>
              <a:rPr lang="en-US" dirty="0"/>
              <a:t>Additionally, we considered whether individuals with PTSD display dysregulated reinstatement of emotional memories across these regions.</a:t>
            </a:r>
          </a:p>
          <a:p>
            <a:r>
              <a:rPr lang="en-US" dirty="0"/>
              <a:t>With more words transition from healthy prediction to PTSD prediction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E7F59-3D4C-4F47-9A75-C58BA62BF59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770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144 old and 96 new foils</a:t>
            </a:r>
          </a:p>
          <a:p>
            <a:endParaRPr lang="en-US" dirty="0"/>
          </a:p>
          <a:p>
            <a:r>
              <a:rPr lang="en-US" dirty="0"/>
              <a:t>Emphasis on novel exemplars – animation?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E7F59-3D4C-4F47-9A75-C58BA62BF59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015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Title needs work “methods/analysis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E7F59-3D4C-4F47-9A75-C58BA62BF59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553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E7F59-3D4C-4F47-9A75-C58BA62BF59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98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E7F59-3D4C-4F47-9A75-C58BA62BF59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75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7AD22-DD9A-5F4C-B3D1-4E9C82E937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9ABABB-F080-E04A-8DE9-F86A23ED9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142D2-5AF6-0249-B0E6-98C027DB5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12/17/2019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E6574-1C01-EA4E-ACB4-5FFF04504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7E0E8-7D85-F64E-8B3F-AA7962603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78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59FAC-AE18-0A42-99F4-31A5F9696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9A9972-F407-D346-ABA1-66D7FD075A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367B6-8CA3-D046-B1B8-01289BD8C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12/17/2019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5A991-68AA-2F47-9E74-56B528E5C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2F5FA-9B9A-F84B-AA7B-33A7C4965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67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BEB6F7-4A2E-AF48-B68F-401C1FEEB5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6DE598-E169-C14C-9E25-8CE26C4C83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D1E32-BD08-3140-8FA7-2C617D93D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12/17/2019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3155F-BC9A-924F-ACD2-6CA134038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ED1B6-36D4-E342-9761-8BDF6B7E1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95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643C0-24CF-D040-97BA-6D98FFCD8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353"/>
            <a:ext cx="10515600" cy="13255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EE239-7D3B-BF4D-8508-D8D5854AF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642E2-38CC-8248-AADA-4FFEBE865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12/17/2019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3269BC-C7BA-7745-A99B-21076D19C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2F533-6014-AD42-A96B-65E666DCE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99267E-3D26-994D-9DD7-D5A638367875}"/>
              </a:ext>
            </a:extLst>
          </p:cNvPr>
          <p:cNvSpPr/>
          <p:nvPr userDrawn="1"/>
        </p:nvSpPr>
        <p:spPr>
          <a:xfrm>
            <a:off x="0" y="309585"/>
            <a:ext cx="12358540" cy="950898"/>
          </a:xfrm>
          <a:prstGeom prst="rect">
            <a:avLst/>
          </a:prstGeom>
          <a:solidFill>
            <a:srgbClr val="7030A0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402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2C593-34DA-FC44-9D24-485232C0F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B0721-3A15-C547-A203-5614134E6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F3DB0F-C66A-E341-9706-B2C2B0ACC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12/17/2019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7BCED-1A01-FB4D-808E-62F4776B4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DAAFF-18B3-264D-949F-2C2DC402B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678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2AD94-0DF8-2840-8EF0-C54B411C4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84B3D-D1BD-E948-BEAF-0E53B368F2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0DDEC5-8788-EC42-A63A-DAE753565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93F389-21A2-FD4F-91E1-46821521F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12/17/2019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1B01DF-0BAC-5441-A230-42CBD5C8F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B9D92-1B71-5E4B-9A7C-C82CA4FA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174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86DE8-F6D5-CF4A-8A25-1A1348BE1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81FB2B-645F-4D48-AB7D-579A14B1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2275CC-0317-DA47-AB1C-D151DD2AA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62889F-D5D8-6F43-9656-9B95BDE722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A74202-B30F-1E42-ACB1-ED2A24DD37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2DFDAE-EDA6-284F-A698-06FBF3D2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12/17/2019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41604B-C445-0B4B-8209-3E02F3B6D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7488AB-F1D7-DB4C-A5DA-88FA9AFBE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43366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87BE4-85F2-B042-AB10-42135F8FC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D5B4FE-F920-D648-B759-A7B5EAF9B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12/17/2019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556C7B-04CC-BD42-87E9-5CC62A030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4EAA6B-5F90-B24D-A26E-662375937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947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97BD80-EB30-C048-9DE4-7AE76231C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12/17/2019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EA809C-555E-2D45-81B1-36EBDBE84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9493C-FA54-CE4B-81F5-FA6F385C9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727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3A2B1-8F46-7747-8965-4DE5BCAF5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E8513-B54A-7146-B7CA-E8E667AEC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B1FE08-14AC-2547-9561-D24F8E92BC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7CADB9-89E0-9D47-AA40-BCD9C10A5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12/17/2019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9A8A8-726F-F14B-949A-2D61FC461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3D2B0-3CC7-3F47-AC72-1D49FD4B4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450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7E4C7-AE2D-0A4D-BEFD-1748B97A3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80989D-4BAA-BF4A-A2EC-BED3999FE0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D078AD-C314-3948-B321-F0C1A36AC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85508B-F775-8D46-A5DF-E1245AB19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12/17/2019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9B3DF-166B-4545-98DC-EFC48ABC8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8717D-F5B9-F842-9023-CB2EBF852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638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9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B418E8-3BA3-0E40-914C-EC813355A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B18B7D-83FE-BF48-A54F-F33CBDDDF3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AD73A-6933-684E-93C2-B195E4D6D4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12/17/2019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4658A-3BB1-8147-9B7B-654AE56054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F0F8A-BFAF-DE41-993A-77DEAD5967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021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13" Type="http://schemas.openxmlformats.org/officeDocument/2006/relationships/image" Target="../media/image24.jpg"/><Relationship Id="rId3" Type="http://schemas.openxmlformats.org/officeDocument/2006/relationships/image" Target="../media/image14.png"/><Relationship Id="rId7" Type="http://schemas.openxmlformats.org/officeDocument/2006/relationships/image" Target="../media/image18.jpg"/><Relationship Id="rId12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11" Type="http://schemas.openxmlformats.org/officeDocument/2006/relationships/image" Target="../media/image22.jpg"/><Relationship Id="rId5" Type="http://schemas.openxmlformats.org/officeDocument/2006/relationships/image" Target="../media/image16.jpg"/><Relationship Id="rId15" Type="http://schemas.openxmlformats.org/officeDocument/2006/relationships/image" Target="../media/image26.jpg"/><Relationship Id="rId10" Type="http://schemas.openxmlformats.org/officeDocument/2006/relationships/image" Target="../media/image21.jpg"/><Relationship Id="rId4" Type="http://schemas.openxmlformats.org/officeDocument/2006/relationships/image" Target="../media/image15.jpg"/><Relationship Id="rId9" Type="http://schemas.openxmlformats.org/officeDocument/2006/relationships/image" Target="../media/image20.jpg"/><Relationship Id="rId14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2C2E-31A2-CA40-91FE-AD30106A58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2498" y="1122363"/>
            <a:ext cx="9787003" cy="2387600"/>
          </a:xfrm>
        </p:spPr>
        <p:txBody>
          <a:bodyPr>
            <a:normAutofit/>
          </a:bodyPr>
          <a:lstStyle/>
          <a:p>
            <a:r>
              <a:rPr lang="en-US" sz="4800" dirty="0"/>
              <a:t>Dissociable neural reinstatement of emotional memories in human PFC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804C81-938D-4542-B7C1-9F858E2EAF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686929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Augustin Hennings</a:t>
            </a:r>
          </a:p>
          <a:p>
            <a:r>
              <a:rPr lang="en-US" dirty="0">
                <a:solidFill>
                  <a:srgbClr val="ED8036"/>
                </a:solidFill>
              </a:rPr>
              <a:t>Dunsmoor</a:t>
            </a:r>
            <a:r>
              <a:rPr lang="en-US" dirty="0"/>
              <a:t> &amp; </a:t>
            </a:r>
            <a:r>
              <a:rPr lang="en-US" dirty="0">
                <a:solidFill>
                  <a:srgbClr val="6D9A44"/>
                </a:solidFill>
              </a:rPr>
              <a:t>Lewis-Peacock</a:t>
            </a:r>
            <a:r>
              <a:rPr lang="en-US" dirty="0"/>
              <a:t> Labs</a:t>
            </a:r>
          </a:p>
          <a:p>
            <a:endParaRPr lang="en-US" dirty="0"/>
          </a:p>
          <a:p>
            <a:r>
              <a:rPr lang="en-US" dirty="0"/>
              <a:t>CLM retreat 12/3/19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37D3A4-AE02-A144-99CB-2B79140BC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05" y="5681459"/>
            <a:ext cx="3251459" cy="10055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BC703-4697-2D43-81FD-CCF00E094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3906" y="5419037"/>
            <a:ext cx="2119089" cy="134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81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EC169-70AB-44CB-A5BA-5EAF5D301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649"/>
            <a:ext cx="10515600" cy="1325563"/>
          </a:xfrm>
        </p:spPr>
        <p:txBody>
          <a:bodyPr/>
          <a:lstStyle/>
          <a:p>
            <a:r>
              <a:rPr lang="en-US" dirty="0"/>
              <a:t>Measuring encoding retrieval similarity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7777B3-D529-4F08-B899-4FA5A0827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762" y="2383246"/>
            <a:ext cx="556767" cy="615140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7D8124-06BE-4E06-8970-F7BDDBB4DF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763" y="3138854"/>
            <a:ext cx="573089" cy="573089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DA2854-B641-4B77-B314-C90B78D0C0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440" y="3877425"/>
            <a:ext cx="573090" cy="573090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9ABBDE-BE97-4D5A-8D25-21A27A1AAADC}"/>
              </a:ext>
            </a:extLst>
          </p:cNvPr>
          <p:cNvSpPr txBox="1"/>
          <p:nvPr/>
        </p:nvSpPr>
        <p:spPr>
          <a:xfrm>
            <a:off x="517265" y="2490765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Baseline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3D1E93-F51B-4339-BB3F-464873ECB544}"/>
              </a:ext>
            </a:extLst>
          </p:cNvPr>
          <p:cNvSpPr txBox="1"/>
          <p:nvPr/>
        </p:nvSpPr>
        <p:spPr>
          <a:xfrm>
            <a:off x="363377" y="3262798"/>
            <a:ext cx="1675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6E1D6D"/>
                </a:solidFill>
              </a:rPr>
              <a:t>Acquisition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5989F1-8A14-49A6-9AFF-FAB5711CFDB7}"/>
              </a:ext>
            </a:extLst>
          </p:cNvPr>
          <p:cNvSpPr txBox="1"/>
          <p:nvPr/>
        </p:nvSpPr>
        <p:spPr>
          <a:xfrm>
            <a:off x="441122" y="3979304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42775A"/>
                </a:solidFill>
              </a:rPr>
              <a:t>Extinction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066D81-16D3-467B-A846-7828F61650AC}"/>
              </a:ext>
            </a:extLst>
          </p:cNvPr>
          <p:cNvSpPr txBox="1"/>
          <p:nvPr/>
        </p:nvSpPr>
        <p:spPr>
          <a:xfrm>
            <a:off x="3181034" y="1654349"/>
            <a:ext cx="1685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CA3F20"/>
                </a:solidFill>
              </a:rPr>
              <a:t>Encoding</a:t>
            </a:r>
            <a:endParaRPr lang="en-US" dirty="0">
              <a:solidFill>
                <a:srgbClr val="CA3F20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F4DDAC0-8AFC-4B63-947C-BB5E4CEE29FE}"/>
              </a:ext>
            </a:extLst>
          </p:cNvPr>
          <p:cNvGrpSpPr/>
          <p:nvPr/>
        </p:nvGrpSpPr>
        <p:grpSpPr>
          <a:xfrm>
            <a:off x="3213691" y="2490765"/>
            <a:ext cx="1632856" cy="408214"/>
            <a:chOff x="3213691" y="2490765"/>
            <a:chExt cx="1632856" cy="40821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0356C19-395A-49D1-B8A2-269EB160D02E}"/>
                </a:ext>
              </a:extLst>
            </p:cNvPr>
            <p:cNvSpPr/>
            <p:nvPr/>
          </p:nvSpPr>
          <p:spPr>
            <a:xfrm>
              <a:off x="3213691" y="2490765"/>
              <a:ext cx="408214" cy="4082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22F2F17-B0FC-4265-9E90-BF1B5E5855C6}"/>
                </a:ext>
              </a:extLst>
            </p:cNvPr>
            <p:cNvSpPr/>
            <p:nvPr/>
          </p:nvSpPr>
          <p:spPr>
            <a:xfrm>
              <a:off x="3621905" y="2490765"/>
              <a:ext cx="408214" cy="4082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5E4B691-3AE0-4353-9318-E145B0A286AD}"/>
                </a:ext>
              </a:extLst>
            </p:cNvPr>
            <p:cNvSpPr/>
            <p:nvPr/>
          </p:nvSpPr>
          <p:spPr>
            <a:xfrm>
              <a:off x="4030119" y="2490765"/>
              <a:ext cx="408214" cy="4082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8C39E19-F843-4F1F-A65B-13A0EBC8D301}"/>
                </a:ext>
              </a:extLst>
            </p:cNvPr>
            <p:cNvSpPr/>
            <p:nvPr/>
          </p:nvSpPr>
          <p:spPr>
            <a:xfrm>
              <a:off x="4438333" y="2490765"/>
              <a:ext cx="408214" cy="40821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C6AA00C-B7BB-4FC3-9282-F90ECA128D10}"/>
              </a:ext>
            </a:extLst>
          </p:cNvPr>
          <p:cNvGrpSpPr/>
          <p:nvPr/>
        </p:nvGrpSpPr>
        <p:grpSpPr>
          <a:xfrm>
            <a:off x="3212745" y="3256448"/>
            <a:ext cx="1632856" cy="408214"/>
            <a:chOff x="3212745" y="3256448"/>
            <a:chExt cx="1632856" cy="40821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2C40A7E-EFF6-4335-B882-E28598486576}"/>
                </a:ext>
              </a:extLst>
            </p:cNvPr>
            <p:cNvSpPr/>
            <p:nvPr/>
          </p:nvSpPr>
          <p:spPr>
            <a:xfrm>
              <a:off x="3212745" y="3256448"/>
              <a:ext cx="408214" cy="40821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7047257-2816-467F-B22B-9D53CECAA8AB}"/>
                </a:ext>
              </a:extLst>
            </p:cNvPr>
            <p:cNvSpPr/>
            <p:nvPr/>
          </p:nvSpPr>
          <p:spPr>
            <a:xfrm>
              <a:off x="3620959" y="3256448"/>
              <a:ext cx="408214" cy="4082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540EA9E-DC54-4B20-A747-8E36F9D28A69}"/>
                </a:ext>
              </a:extLst>
            </p:cNvPr>
            <p:cNvSpPr/>
            <p:nvPr/>
          </p:nvSpPr>
          <p:spPr>
            <a:xfrm>
              <a:off x="4029173" y="3256448"/>
              <a:ext cx="408214" cy="40821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CE5326D-026D-4DAF-862F-F1B7179CFF8D}"/>
                </a:ext>
              </a:extLst>
            </p:cNvPr>
            <p:cNvSpPr/>
            <p:nvPr/>
          </p:nvSpPr>
          <p:spPr>
            <a:xfrm>
              <a:off x="4437387" y="3256448"/>
              <a:ext cx="408214" cy="40821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9C2E06F-E53E-401F-AE36-A915E31FB660}"/>
              </a:ext>
            </a:extLst>
          </p:cNvPr>
          <p:cNvGrpSpPr/>
          <p:nvPr/>
        </p:nvGrpSpPr>
        <p:grpSpPr>
          <a:xfrm>
            <a:off x="3213691" y="4007300"/>
            <a:ext cx="1632856" cy="408214"/>
            <a:chOff x="3213691" y="4007300"/>
            <a:chExt cx="1632856" cy="40821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05DF657-FD92-4303-8E24-1A628C1FA173}"/>
                </a:ext>
              </a:extLst>
            </p:cNvPr>
            <p:cNvSpPr/>
            <p:nvPr/>
          </p:nvSpPr>
          <p:spPr>
            <a:xfrm>
              <a:off x="3213691" y="4007300"/>
              <a:ext cx="408214" cy="4082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AC7900-5C03-4867-9604-36D9040B3207}"/>
                </a:ext>
              </a:extLst>
            </p:cNvPr>
            <p:cNvSpPr/>
            <p:nvPr/>
          </p:nvSpPr>
          <p:spPr>
            <a:xfrm>
              <a:off x="3621905" y="4007300"/>
              <a:ext cx="408214" cy="408214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D23B549-68D3-4EDD-8F00-D4A9BCE2E188}"/>
                </a:ext>
              </a:extLst>
            </p:cNvPr>
            <p:cNvSpPr/>
            <p:nvPr/>
          </p:nvSpPr>
          <p:spPr>
            <a:xfrm>
              <a:off x="4030119" y="4007300"/>
              <a:ext cx="408214" cy="4082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06CC846-2D46-43F4-BC7E-C5C12C640054}"/>
                </a:ext>
              </a:extLst>
            </p:cNvPr>
            <p:cNvSpPr/>
            <p:nvPr/>
          </p:nvSpPr>
          <p:spPr>
            <a:xfrm>
              <a:off x="4438333" y="4007300"/>
              <a:ext cx="408214" cy="4082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B082CCF-8958-4C2B-B7B7-0ED7367BFE48}"/>
              </a:ext>
            </a:extLst>
          </p:cNvPr>
          <p:cNvGrpSpPr/>
          <p:nvPr/>
        </p:nvGrpSpPr>
        <p:grpSpPr>
          <a:xfrm>
            <a:off x="6721101" y="2496975"/>
            <a:ext cx="1632856" cy="408214"/>
            <a:chOff x="6721101" y="2496975"/>
            <a:chExt cx="1632856" cy="40821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4FA7C8B-E82A-415E-AA6E-38ABE86CAD84}"/>
                </a:ext>
              </a:extLst>
            </p:cNvPr>
            <p:cNvSpPr/>
            <p:nvPr/>
          </p:nvSpPr>
          <p:spPr>
            <a:xfrm>
              <a:off x="6721101" y="2496975"/>
              <a:ext cx="408214" cy="40821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7B37EF9-0AB4-40EF-BBE0-70669C9EC811}"/>
                </a:ext>
              </a:extLst>
            </p:cNvPr>
            <p:cNvSpPr/>
            <p:nvPr/>
          </p:nvSpPr>
          <p:spPr>
            <a:xfrm>
              <a:off x="7129315" y="2496975"/>
              <a:ext cx="408214" cy="4082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E45779D-96C1-41B1-B3DB-6C62AAC6E595}"/>
                </a:ext>
              </a:extLst>
            </p:cNvPr>
            <p:cNvSpPr/>
            <p:nvPr/>
          </p:nvSpPr>
          <p:spPr>
            <a:xfrm>
              <a:off x="7537529" y="2496975"/>
              <a:ext cx="408214" cy="4082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01376DF-CFEF-4798-A2E7-9EDD753EEB30}"/>
                </a:ext>
              </a:extLst>
            </p:cNvPr>
            <p:cNvSpPr/>
            <p:nvPr/>
          </p:nvSpPr>
          <p:spPr>
            <a:xfrm>
              <a:off x="7945743" y="2496975"/>
              <a:ext cx="408214" cy="4082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F352C2F-C853-4D42-92D2-F417EA4D1306}"/>
              </a:ext>
            </a:extLst>
          </p:cNvPr>
          <p:cNvGrpSpPr/>
          <p:nvPr/>
        </p:nvGrpSpPr>
        <p:grpSpPr>
          <a:xfrm>
            <a:off x="6720155" y="3262658"/>
            <a:ext cx="1632856" cy="408214"/>
            <a:chOff x="6720155" y="3262658"/>
            <a:chExt cx="1632856" cy="408214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67190AB-71FA-4DDC-A368-CDE9BC291E98}"/>
                </a:ext>
              </a:extLst>
            </p:cNvPr>
            <p:cNvSpPr/>
            <p:nvPr/>
          </p:nvSpPr>
          <p:spPr>
            <a:xfrm>
              <a:off x="6720155" y="3262658"/>
              <a:ext cx="408214" cy="40821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D37F10E-9DAE-4201-88CE-6FE1C838F73F}"/>
                </a:ext>
              </a:extLst>
            </p:cNvPr>
            <p:cNvSpPr/>
            <p:nvPr/>
          </p:nvSpPr>
          <p:spPr>
            <a:xfrm>
              <a:off x="7128369" y="3262658"/>
              <a:ext cx="408214" cy="4082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AEA1E0D-A4AC-4A1C-B9A7-219AFE257A6D}"/>
                </a:ext>
              </a:extLst>
            </p:cNvPr>
            <p:cNvSpPr/>
            <p:nvPr/>
          </p:nvSpPr>
          <p:spPr>
            <a:xfrm>
              <a:off x="7536583" y="3262658"/>
              <a:ext cx="408214" cy="4082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74116D3-D124-4AA6-A8BC-2E854B50971E}"/>
                </a:ext>
              </a:extLst>
            </p:cNvPr>
            <p:cNvSpPr/>
            <p:nvPr/>
          </p:nvSpPr>
          <p:spPr>
            <a:xfrm>
              <a:off x="7944797" y="3262658"/>
              <a:ext cx="408214" cy="40821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C84DCAB-B647-4417-A929-5719DA1CC923}"/>
              </a:ext>
            </a:extLst>
          </p:cNvPr>
          <p:cNvGrpSpPr/>
          <p:nvPr/>
        </p:nvGrpSpPr>
        <p:grpSpPr>
          <a:xfrm>
            <a:off x="6721101" y="4013510"/>
            <a:ext cx="1632856" cy="408214"/>
            <a:chOff x="6721101" y="4013510"/>
            <a:chExt cx="1632856" cy="40821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C64F988-AFF4-4D32-B093-C3C102393BFA}"/>
                </a:ext>
              </a:extLst>
            </p:cNvPr>
            <p:cNvSpPr/>
            <p:nvPr/>
          </p:nvSpPr>
          <p:spPr>
            <a:xfrm>
              <a:off x="6721101" y="4013510"/>
              <a:ext cx="408214" cy="4082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30299E1-81FB-4CAB-A2A0-04E568688BBC}"/>
                </a:ext>
              </a:extLst>
            </p:cNvPr>
            <p:cNvSpPr/>
            <p:nvPr/>
          </p:nvSpPr>
          <p:spPr>
            <a:xfrm>
              <a:off x="7129315" y="4013510"/>
              <a:ext cx="408214" cy="408214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006B989-6C2C-43F2-A05A-AE7B52791602}"/>
                </a:ext>
              </a:extLst>
            </p:cNvPr>
            <p:cNvSpPr/>
            <p:nvPr/>
          </p:nvSpPr>
          <p:spPr>
            <a:xfrm>
              <a:off x="7537529" y="4013510"/>
              <a:ext cx="408214" cy="4082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B3DCAE1-CEC5-4FAE-91E0-BBEE9391F58C}"/>
                </a:ext>
              </a:extLst>
            </p:cNvPr>
            <p:cNvSpPr/>
            <p:nvPr/>
          </p:nvSpPr>
          <p:spPr>
            <a:xfrm>
              <a:off x="7945743" y="4013510"/>
              <a:ext cx="408214" cy="4082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D3B8ABC4-7669-4CF1-AE0B-E1F94B405AC3}"/>
              </a:ext>
            </a:extLst>
          </p:cNvPr>
          <p:cNvSpPr txBox="1"/>
          <p:nvPr/>
        </p:nvSpPr>
        <p:spPr>
          <a:xfrm>
            <a:off x="6761178" y="1665334"/>
            <a:ext cx="16049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429EB5"/>
                </a:solidFill>
              </a:rPr>
              <a:t>Retrieval</a:t>
            </a:r>
            <a:endParaRPr lang="en-US" dirty="0">
              <a:solidFill>
                <a:srgbClr val="429EB5"/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A693311-807F-44F6-AC67-6557EB646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534" y="2383246"/>
            <a:ext cx="556767" cy="615140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7F6389C-8670-46F1-8F4C-2E9E1E6D2D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535" y="3138854"/>
            <a:ext cx="573089" cy="573089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29DA17A-4D05-4751-99AC-FC868A00B5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212" y="3877425"/>
            <a:ext cx="573090" cy="573090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A3E1F7C4-EB6F-465B-BF91-31A8A9FDD7AF}"/>
              </a:ext>
            </a:extLst>
          </p:cNvPr>
          <p:cNvSpPr txBox="1"/>
          <p:nvPr/>
        </p:nvSpPr>
        <p:spPr>
          <a:xfrm>
            <a:off x="9924582" y="2493126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Baseline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109CF6-D520-4097-8429-7F1FAD2B2EEA}"/>
              </a:ext>
            </a:extLst>
          </p:cNvPr>
          <p:cNvSpPr txBox="1"/>
          <p:nvPr/>
        </p:nvSpPr>
        <p:spPr>
          <a:xfrm>
            <a:off x="9770694" y="3265159"/>
            <a:ext cx="1675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6E1D6D"/>
                </a:solidFill>
              </a:rPr>
              <a:t>Acquisition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BAD969-367C-4E1C-85E5-9357020FA3CA}"/>
              </a:ext>
            </a:extLst>
          </p:cNvPr>
          <p:cNvSpPr txBox="1"/>
          <p:nvPr/>
        </p:nvSpPr>
        <p:spPr>
          <a:xfrm>
            <a:off x="9848439" y="3981665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42775A"/>
                </a:solidFill>
              </a:rPr>
              <a:t>Extinction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CF7199C-4F8B-457F-BAC8-1B271DD53D67}"/>
              </a:ext>
            </a:extLst>
          </p:cNvPr>
          <p:cNvSpPr txBox="1"/>
          <p:nvPr/>
        </p:nvSpPr>
        <p:spPr>
          <a:xfrm>
            <a:off x="5374756" y="1742278"/>
            <a:ext cx="982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-24hrs-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E8FD468-6D69-41D7-B6E5-3586BC95E197}"/>
              </a:ext>
            </a:extLst>
          </p:cNvPr>
          <p:cNvSpPr txBox="1"/>
          <p:nvPr/>
        </p:nvSpPr>
        <p:spPr>
          <a:xfrm>
            <a:off x="1039034" y="5459599"/>
            <a:ext cx="169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Neural Activity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B621FDE-5753-4ABE-8CD9-C9621FE6756A}"/>
              </a:ext>
            </a:extLst>
          </p:cNvPr>
          <p:cNvSpPr/>
          <p:nvPr/>
        </p:nvSpPr>
        <p:spPr>
          <a:xfrm rot="5400000">
            <a:off x="1733105" y="5201357"/>
            <a:ext cx="303684" cy="158387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/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DB982AE-5A3F-47D2-A610-7107E39B3187}"/>
              </a:ext>
            </a:extLst>
          </p:cNvPr>
          <p:cNvSpPr txBox="1"/>
          <p:nvPr/>
        </p:nvSpPr>
        <p:spPr>
          <a:xfrm>
            <a:off x="2549579" y="5769687"/>
            <a:ext cx="933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78BE8AA-CFD9-40D3-A406-49C79E9D9FF2}"/>
              </a:ext>
            </a:extLst>
          </p:cNvPr>
          <p:cNvSpPr txBox="1"/>
          <p:nvPr/>
        </p:nvSpPr>
        <p:spPr>
          <a:xfrm>
            <a:off x="311523" y="5775803"/>
            <a:ext cx="933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Low</a:t>
            </a:r>
          </a:p>
        </p:txBody>
      </p:sp>
    </p:spTree>
    <p:extLst>
      <p:ext uri="{BB962C8B-B14F-4D97-AF65-F5344CB8AC3E}">
        <p14:creationId xmlns:p14="http://schemas.microsoft.com/office/powerpoint/2010/main" val="359999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6" grpId="0"/>
      <p:bldP spid="48" grpId="0"/>
      <p:bldP spid="52" grpId="0"/>
      <p:bldP spid="53" grpId="0"/>
      <p:bldP spid="54" grpId="0"/>
      <p:bldP spid="61" grpId="0"/>
      <p:bldP spid="65" grpId="0"/>
      <p:bldP spid="66" grpId="0" animBg="1"/>
      <p:bldP spid="67" grpId="0"/>
      <p:bldP spid="6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EC169-70AB-44CB-A5BA-5EAF5D301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649"/>
            <a:ext cx="10515600" cy="1325563"/>
          </a:xfrm>
        </p:spPr>
        <p:txBody>
          <a:bodyPr/>
          <a:lstStyle/>
          <a:p>
            <a:r>
              <a:rPr lang="en-US" dirty="0"/>
              <a:t>Measuring encoding retrieval similarity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68D848-C353-4A4C-AD02-3B24AC865AE5}"/>
              </a:ext>
            </a:extLst>
          </p:cNvPr>
          <p:cNvGrpSpPr/>
          <p:nvPr/>
        </p:nvGrpSpPr>
        <p:grpSpPr>
          <a:xfrm>
            <a:off x="2069676" y="2274436"/>
            <a:ext cx="821871" cy="2286677"/>
            <a:chOff x="2069676" y="2274436"/>
            <a:chExt cx="821871" cy="2286677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A9D48F3-8475-4EE8-BB45-C7F5B389AB56}"/>
                </a:ext>
              </a:extLst>
            </p:cNvPr>
            <p:cNvSpPr/>
            <p:nvPr/>
          </p:nvSpPr>
          <p:spPr>
            <a:xfrm>
              <a:off x="2069676" y="2274436"/>
              <a:ext cx="821871" cy="2286677"/>
            </a:xfrm>
            <a:prstGeom prst="rect">
              <a:avLst/>
            </a:prstGeom>
            <a:solidFill>
              <a:srgbClr val="CA3F20"/>
            </a:solidFill>
            <a:ln>
              <a:solidFill>
                <a:srgbClr val="CA3F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A3F20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77777B3-D529-4F08-B899-4FA5A0827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762" y="2383246"/>
              <a:ext cx="556767" cy="615140"/>
            </a:xfrm>
            <a:prstGeom prst="rect">
              <a:avLst/>
            </a:prstGeom>
            <a:ln w="38100">
              <a:solidFill>
                <a:schemeClr val="accent2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D7D8124-06BE-4E06-8970-F7BDDBB4D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763" y="3138854"/>
              <a:ext cx="573089" cy="573089"/>
            </a:xfrm>
            <a:prstGeom prst="rect">
              <a:avLst/>
            </a:prstGeom>
            <a:ln w="38100">
              <a:solidFill>
                <a:schemeClr val="accent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6DA2854-B641-4B77-B314-C90B78D0C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5440" y="3877425"/>
              <a:ext cx="573090" cy="573090"/>
            </a:xfrm>
            <a:prstGeom prst="rect">
              <a:avLst/>
            </a:prstGeom>
            <a:ln w="38100">
              <a:solidFill>
                <a:schemeClr val="accent2"/>
              </a:solidFill>
            </a:ln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09ABBDE-BE97-4D5A-8D25-21A27A1AAADC}"/>
              </a:ext>
            </a:extLst>
          </p:cNvPr>
          <p:cNvSpPr txBox="1"/>
          <p:nvPr/>
        </p:nvSpPr>
        <p:spPr>
          <a:xfrm>
            <a:off x="517265" y="2490765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Baseline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3D1E93-F51B-4339-BB3F-464873ECB544}"/>
              </a:ext>
            </a:extLst>
          </p:cNvPr>
          <p:cNvSpPr txBox="1"/>
          <p:nvPr/>
        </p:nvSpPr>
        <p:spPr>
          <a:xfrm>
            <a:off x="363375" y="3262798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6E1D6D"/>
                </a:solidFill>
              </a:rPr>
              <a:t>Acquisition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5989F1-8A14-49A6-9AFF-FAB5711CFDB7}"/>
              </a:ext>
            </a:extLst>
          </p:cNvPr>
          <p:cNvSpPr txBox="1"/>
          <p:nvPr/>
        </p:nvSpPr>
        <p:spPr>
          <a:xfrm>
            <a:off x="441122" y="3979304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42775A"/>
                </a:solidFill>
              </a:rPr>
              <a:t>Extinction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066D81-16D3-467B-A846-7828F61650AC}"/>
              </a:ext>
            </a:extLst>
          </p:cNvPr>
          <p:cNvSpPr txBox="1"/>
          <p:nvPr/>
        </p:nvSpPr>
        <p:spPr>
          <a:xfrm>
            <a:off x="3181034" y="1654349"/>
            <a:ext cx="1685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CA3F20"/>
                </a:solidFill>
              </a:rPr>
              <a:t>Encoding</a:t>
            </a:r>
            <a:endParaRPr lang="en-US" dirty="0">
              <a:solidFill>
                <a:srgbClr val="CA3F20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F4DDAC0-8AFC-4B63-947C-BB5E4CEE29FE}"/>
              </a:ext>
            </a:extLst>
          </p:cNvPr>
          <p:cNvGrpSpPr/>
          <p:nvPr/>
        </p:nvGrpSpPr>
        <p:grpSpPr>
          <a:xfrm>
            <a:off x="3213691" y="2490765"/>
            <a:ext cx="1632856" cy="408214"/>
            <a:chOff x="3213691" y="2490765"/>
            <a:chExt cx="1632856" cy="40821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0356C19-395A-49D1-B8A2-269EB160D02E}"/>
                </a:ext>
              </a:extLst>
            </p:cNvPr>
            <p:cNvSpPr/>
            <p:nvPr/>
          </p:nvSpPr>
          <p:spPr>
            <a:xfrm>
              <a:off x="3213691" y="2490765"/>
              <a:ext cx="408214" cy="4082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22F2F17-B0FC-4265-9E90-BF1B5E5855C6}"/>
                </a:ext>
              </a:extLst>
            </p:cNvPr>
            <p:cNvSpPr/>
            <p:nvPr/>
          </p:nvSpPr>
          <p:spPr>
            <a:xfrm>
              <a:off x="3621905" y="2490765"/>
              <a:ext cx="408214" cy="4082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5E4B691-3AE0-4353-9318-E145B0A286AD}"/>
                </a:ext>
              </a:extLst>
            </p:cNvPr>
            <p:cNvSpPr/>
            <p:nvPr/>
          </p:nvSpPr>
          <p:spPr>
            <a:xfrm>
              <a:off x="4030119" y="2490765"/>
              <a:ext cx="408214" cy="4082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8C39E19-F843-4F1F-A65B-13A0EBC8D301}"/>
                </a:ext>
              </a:extLst>
            </p:cNvPr>
            <p:cNvSpPr/>
            <p:nvPr/>
          </p:nvSpPr>
          <p:spPr>
            <a:xfrm>
              <a:off x="4438333" y="2490765"/>
              <a:ext cx="408214" cy="40821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C6AA00C-B7BB-4FC3-9282-F90ECA128D10}"/>
              </a:ext>
            </a:extLst>
          </p:cNvPr>
          <p:cNvGrpSpPr/>
          <p:nvPr/>
        </p:nvGrpSpPr>
        <p:grpSpPr>
          <a:xfrm>
            <a:off x="3212745" y="3256448"/>
            <a:ext cx="1632856" cy="408214"/>
            <a:chOff x="3212745" y="3256448"/>
            <a:chExt cx="1632856" cy="40821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2C40A7E-EFF6-4335-B882-E28598486576}"/>
                </a:ext>
              </a:extLst>
            </p:cNvPr>
            <p:cNvSpPr/>
            <p:nvPr/>
          </p:nvSpPr>
          <p:spPr>
            <a:xfrm>
              <a:off x="3212745" y="3256448"/>
              <a:ext cx="408214" cy="40821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7047257-2816-467F-B22B-9D53CECAA8AB}"/>
                </a:ext>
              </a:extLst>
            </p:cNvPr>
            <p:cNvSpPr/>
            <p:nvPr/>
          </p:nvSpPr>
          <p:spPr>
            <a:xfrm>
              <a:off x="3620959" y="3256448"/>
              <a:ext cx="408214" cy="4082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540EA9E-DC54-4B20-A747-8E36F9D28A69}"/>
                </a:ext>
              </a:extLst>
            </p:cNvPr>
            <p:cNvSpPr/>
            <p:nvPr/>
          </p:nvSpPr>
          <p:spPr>
            <a:xfrm>
              <a:off x="4029173" y="3256448"/>
              <a:ext cx="408214" cy="40821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CE5326D-026D-4DAF-862F-F1B7179CFF8D}"/>
                </a:ext>
              </a:extLst>
            </p:cNvPr>
            <p:cNvSpPr/>
            <p:nvPr/>
          </p:nvSpPr>
          <p:spPr>
            <a:xfrm>
              <a:off x="4437387" y="3256448"/>
              <a:ext cx="408214" cy="40821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9C2E06F-E53E-401F-AE36-A915E31FB660}"/>
              </a:ext>
            </a:extLst>
          </p:cNvPr>
          <p:cNvGrpSpPr/>
          <p:nvPr/>
        </p:nvGrpSpPr>
        <p:grpSpPr>
          <a:xfrm>
            <a:off x="3213691" y="4007300"/>
            <a:ext cx="1632856" cy="408214"/>
            <a:chOff x="3213691" y="4007300"/>
            <a:chExt cx="1632856" cy="40821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05DF657-FD92-4303-8E24-1A628C1FA173}"/>
                </a:ext>
              </a:extLst>
            </p:cNvPr>
            <p:cNvSpPr/>
            <p:nvPr/>
          </p:nvSpPr>
          <p:spPr>
            <a:xfrm>
              <a:off x="3213691" y="4007300"/>
              <a:ext cx="408214" cy="4082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AC7900-5C03-4867-9604-36D9040B3207}"/>
                </a:ext>
              </a:extLst>
            </p:cNvPr>
            <p:cNvSpPr/>
            <p:nvPr/>
          </p:nvSpPr>
          <p:spPr>
            <a:xfrm>
              <a:off x="3621905" y="4007300"/>
              <a:ext cx="408214" cy="408214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D23B549-68D3-4EDD-8F00-D4A9BCE2E188}"/>
                </a:ext>
              </a:extLst>
            </p:cNvPr>
            <p:cNvSpPr/>
            <p:nvPr/>
          </p:nvSpPr>
          <p:spPr>
            <a:xfrm>
              <a:off x="4030119" y="4007300"/>
              <a:ext cx="408214" cy="4082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06CC846-2D46-43F4-BC7E-C5C12C640054}"/>
                </a:ext>
              </a:extLst>
            </p:cNvPr>
            <p:cNvSpPr/>
            <p:nvPr/>
          </p:nvSpPr>
          <p:spPr>
            <a:xfrm>
              <a:off x="4438333" y="4007300"/>
              <a:ext cx="408214" cy="4082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B082CCF-8958-4C2B-B7B7-0ED7367BFE48}"/>
              </a:ext>
            </a:extLst>
          </p:cNvPr>
          <p:cNvGrpSpPr/>
          <p:nvPr/>
        </p:nvGrpSpPr>
        <p:grpSpPr>
          <a:xfrm>
            <a:off x="6721101" y="2496975"/>
            <a:ext cx="1632856" cy="408214"/>
            <a:chOff x="6721101" y="2496975"/>
            <a:chExt cx="1632856" cy="40821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4FA7C8B-E82A-415E-AA6E-38ABE86CAD84}"/>
                </a:ext>
              </a:extLst>
            </p:cNvPr>
            <p:cNvSpPr/>
            <p:nvPr/>
          </p:nvSpPr>
          <p:spPr>
            <a:xfrm>
              <a:off x="6721101" y="2496975"/>
              <a:ext cx="408214" cy="40821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7B37EF9-0AB4-40EF-BBE0-70669C9EC811}"/>
                </a:ext>
              </a:extLst>
            </p:cNvPr>
            <p:cNvSpPr/>
            <p:nvPr/>
          </p:nvSpPr>
          <p:spPr>
            <a:xfrm>
              <a:off x="7129315" y="2496975"/>
              <a:ext cx="408214" cy="40821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E45779D-96C1-41B1-B3DB-6C62AAC6E595}"/>
                </a:ext>
              </a:extLst>
            </p:cNvPr>
            <p:cNvSpPr/>
            <p:nvPr/>
          </p:nvSpPr>
          <p:spPr>
            <a:xfrm>
              <a:off x="7537529" y="2496975"/>
              <a:ext cx="408214" cy="4082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01376DF-CFEF-4798-A2E7-9EDD753EEB30}"/>
                </a:ext>
              </a:extLst>
            </p:cNvPr>
            <p:cNvSpPr/>
            <p:nvPr/>
          </p:nvSpPr>
          <p:spPr>
            <a:xfrm>
              <a:off x="7945743" y="2496975"/>
              <a:ext cx="408214" cy="4082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F352C2F-C853-4D42-92D2-F417EA4D1306}"/>
              </a:ext>
            </a:extLst>
          </p:cNvPr>
          <p:cNvGrpSpPr/>
          <p:nvPr/>
        </p:nvGrpSpPr>
        <p:grpSpPr>
          <a:xfrm>
            <a:off x="6720155" y="3262658"/>
            <a:ext cx="1632856" cy="408214"/>
            <a:chOff x="6720155" y="3262658"/>
            <a:chExt cx="1632856" cy="408214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67190AB-71FA-4DDC-A368-CDE9BC291E98}"/>
                </a:ext>
              </a:extLst>
            </p:cNvPr>
            <p:cNvSpPr/>
            <p:nvPr/>
          </p:nvSpPr>
          <p:spPr>
            <a:xfrm>
              <a:off x="6720155" y="3262658"/>
              <a:ext cx="408214" cy="40821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D37F10E-9DAE-4201-88CE-6FE1C838F73F}"/>
                </a:ext>
              </a:extLst>
            </p:cNvPr>
            <p:cNvSpPr/>
            <p:nvPr/>
          </p:nvSpPr>
          <p:spPr>
            <a:xfrm>
              <a:off x="7128369" y="3262658"/>
              <a:ext cx="408214" cy="4082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AEA1E0D-A4AC-4A1C-B9A7-219AFE257A6D}"/>
                </a:ext>
              </a:extLst>
            </p:cNvPr>
            <p:cNvSpPr/>
            <p:nvPr/>
          </p:nvSpPr>
          <p:spPr>
            <a:xfrm>
              <a:off x="7536583" y="3262658"/>
              <a:ext cx="408214" cy="4082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74116D3-D124-4AA6-A8BC-2E854B50971E}"/>
                </a:ext>
              </a:extLst>
            </p:cNvPr>
            <p:cNvSpPr/>
            <p:nvPr/>
          </p:nvSpPr>
          <p:spPr>
            <a:xfrm>
              <a:off x="7944797" y="3262658"/>
              <a:ext cx="408214" cy="40821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C84DCAB-B647-4417-A929-5719DA1CC923}"/>
              </a:ext>
            </a:extLst>
          </p:cNvPr>
          <p:cNvGrpSpPr/>
          <p:nvPr/>
        </p:nvGrpSpPr>
        <p:grpSpPr>
          <a:xfrm>
            <a:off x="6721101" y="4013510"/>
            <a:ext cx="1632856" cy="408214"/>
            <a:chOff x="6721101" y="4013510"/>
            <a:chExt cx="1632856" cy="40821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C64F988-AFF4-4D32-B093-C3C102393BFA}"/>
                </a:ext>
              </a:extLst>
            </p:cNvPr>
            <p:cNvSpPr/>
            <p:nvPr/>
          </p:nvSpPr>
          <p:spPr>
            <a:xfrm>
              <a:off x="6721101" y="4013510"/>
              <a:ext cx="408214" cy="4082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30299E1-81FB-4CAB-A2A0-04E568688BBC}"/>
                </a:ext>
              </a:extLst>
            </p:cNvPr>
            <p:cNvSpPr/>
            <p:nvPr/>
          </p:nvSpPr>
          <p:spPr>
            <a:xfrm>
              <a:off x="7129315" y="4013510"/>
              <a:ext cx="408214" cy="408214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006B989-6C2C-43F2-A05A-AE7B52791602}"/>
                </a:ext>
              </a:extLst>
            </p:cNvPr>
            <p:cNvSpPr/>
            <p:nvPr/>
          </p:nvSpPr>
          <p:spPr>
            <a:xfrm>
              <a:off x="7537529" y="4013510"/>
              <a:ext cx="408214" cy="4082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B3DCAE1-CEC5-4FAE-91E0-BBEE9391F58C}"/>
                </a:ext>
              </a:extLst>
            </p:cNvPr>
            <p:cNvSpPr/>
            <p:nvPr/>
          </p:nvSpPr>
          <p:spPr>
            <a:xfrm>
              <a:off x="7945743" y="4013510"/>
              <a:ext cx="408214" cy="4082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D3B8ABC4-7669-4CF1-AE0B-E1F94B405AC3}"/>
              </a:ext>
            </a:extLst>
          </p:cNvPr>
          <p:cNvSpPr txBox="1"/>
          <p:nvPr/>
        </p:nvSpPr>
        <p:spPr>
          <a:xfrm>
            <a:off x="6761178" y="1665334"/>
            <a:ext cx="16049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429EB5"/>
                </a:solidFill>
              </a:rPr>
              <a:t>Retrieval</a:t>
            </a:r>
            <a:endParaRPr lang="en-US" dirty="0">
              <a:solidFill>
                <a:srgbClr val="429EB5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FA661C-A77A-4CBE-BAAF-9B78E60EEBF9}"/>
              </a:ext>
            </a:extLst>
          </p:cNvPr>
          <p:cNvGrpSpPr/>
          <p:nvPr/>
        </p:nvGrpSpPr>
        <p:grpSpPr>
          <a:xfrm>
            <a:off x="8664821" y="2274437"/>
            <a:ext cx="821871" cy="2286677"/>
            <a:chOff x="8664821" y="2274437"/>
            <a:chExt cx="821871" cy="2286677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00A5383-A24D-4C78-B346-BA3D5FEDADFA}"/>
                </a:ext>
              </a:extLst>
            </p:cNvPr>
            <p:cNvSpPr/>
            <p:nvPr/>
          </p:nvSpPr>
          <p:spPr>
            <a:xfrm>
              <a:off x="8664821" y="2274437"/>
              <a:ext cx="821871" cy="2286677"/>
            </a:xfrm>
            <a:prstGeom prst="rect">
              <a:avLst/>
            </a:prstGeom>
            <a:solidFill>
              <a:srgbClr val="429EB5"/>
            </a:solidFill>
            <a:ln>
              <a:solidFill>
                <a:srgbClr val="429E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A3F20"/>
                </a:solidFill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7A693311-807F-44F6-AC67-6557EB646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5534" y="2383246"/>
              <a:ext cx="556767" cy="615140"/>
            </a:xfrm>
            <a:prstGeom prst="rect">
              <a:avLst/>
            </a:prstGeom>
            <a:ln w="38100">
              <a:solidFill>
                <a:schemeClr val="accent2"/>
              </a:solidFill>
            </a:ln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C7F6389C-8670-46F1-8F4C-2E9E1E6D2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5535" y="3138854"/>
              <a:ext cx="573089" cy="573089"/>
            </a:xfrm>
            <a:prstGeom prst="rect">
              <a:avLst/>
            </a:prstGeom>
            <a:ln w="38100">
              <a:solidFill>
                <a:schemeClr val="accent2"/>
              </a:solidFill>
            </a:ln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C29DA17A-4D05-4751-99AC-FC868A00B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9212" y="3877425"/>
              <a:ext cx="573090" cy="573090"/>
            </a:xfrm>
            <a:prstGeom prst="rect">
              <a:avLst/>
            </a:prstGeom>
            <a:ln w="38100">
              <a:solidFill>
                <a:schemeClr val="accent2"/>
              </a:solidFill>
            </a:ln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3E1F7C4-EB6F-465B-BF91-31A8A9FDD7AF}"/>
              </a:ext>
            </a:extLst>
          </p:cNvPr>
          <p:cNvSpPr txBox="1"/>
          <p:nvPr/>
        </p:nvSpPr>
        <p:spPr>
          <a:xfrm>
            <a:off x="9924582" y="2493126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Baseline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109CF6-D520-4097-8429-7F1FAD2B2EEA}"/>
              </a:ext>
            </a:extLst>
          </p:cNvPr>
          <p:cNvSpPr txBox="1"/>
          <p:nvPr/>
        </p:nvSpPr>
        <p:spPr>
          <a:xfrm>
            <a:off x="9770692" y="3265159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6E1D6D"/>
                </a:solidFill>
              </a:rPr>
              <a:t>Acquisition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BAD969-367C-4E1C-85E5-9357020FA3CA}"/>
              </a:ext>
            </a:extLst>
          </p:cNvPr>
          <p:cNvSpPr txBox="1"/>
          <p:nvPr/>
        </p:nvSpPr>
        <p:spPr>
          <a:xfrm>
            <a:off x="9848439" y="3981665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42775A"/>
                </a:solidFill>
              </a:rPr>
              <a:t>Extinction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CF7199C-4F8B-457F-BAC8-1B271DD53D67}"/>
              </a:ext>
            </a:extLst>
          </p:cNvPr>
          <p:cNvSpPr txBox="1"/>
          <p:nvPr/>
        </p:nvSpPr>
        <p:spPr>
          <a:xfrm>
            <a:off x="5374756" y="1742278"/>
            <a:ext cx="982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-24hrs-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0BBF807-75C0-4AE6-8E34-CBDFD902ED55}"/>
              </a:ext>
            </a:extLst>
          </p:cNvPr>
          <p:cNvGrpSpPr/>
          <p:nvPr/>
        </p:nvGrpSpPr>
        <p:grpSpPr>
          <a:xfrm>
            <a:off x="3574051" y="5865205"/>
            <a:ext cx="2286677" cy="821871"/>
            <a:chOff x="3574051" y="5718245"/>
            <a:chExt cx="2286677" cy="821871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8F58D75-802B-4121-8D77-A54D20584F16}"/>
                </a:ext>
              </a:extLst>
            </p:cNvPr>
            <p:cNvSpPr/>
            <p:nvPr/>
          </p:nvSpPr>
          <p:spPr>
            <a:xfrm rot="16200000">
              <a:off x="4306454" y="4985842"/>
              <a:ext cx="821871" cy="2286677"/>
            </a:xfrm>
            <a:prstGeom prst="rect">
              <a:avLst/>
            </a:prstGeom>
            <a:solidFill>
              <a:srgbClr val="CA3F20"/>
            </a:solidFill>
            <a:ln>
              <a:solidFill>
                <a:srgbClr val="CA3F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A3F20"/>
                </a:solidFill>
              </a:endParaRP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FA9F7C5E-0FBE-4E1A-9CC8-F764E6C06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4528" y="5816489"/>
              <a:ext cx="542373" cy="599237"/>
            </a:xfrm>
            <a:prstGeom prst="rect">
              <a:avLst/>
            </a:prstGeom>
            <a:ln w="38100">
              <a:solidFill>
                <a:schemeClr val="accent2"/>
              </a:solidFill>
            </a:ln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B7C74E48-E49D-41B5-8FD8-66AD2DAA7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7536" y="5842637"/>
              <a:ext cx="573089" cy="573089"/>
            </a:xfrm>
            <a:prstGeom prst="rect">
              <a:avLst/>
            </a:prstGeom>
            <a:ln w="38100">
              <a:solidFill>
                <a:schemeClr val="accent2"/>
              </a:solidFill>
            </a:ln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A49DD30A-D24B-42C4-AD38-390799412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1593" y="5842636"/>
              <a:ext cx="573090" cy="573090"/>
            </a:xfrm>
            <a:prstGeom prst="rect">
              <a:avLst/>
            </a:prstGeom>
            <a:ln w="38100">
              <a:solidFill>
                <a:schemeClr val="accent2"/>
              </a:solidFill>
            </a:ln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E939868-2E6B-455A-8319-29729B1D9B85}"/>
              </a:ext>
            </a:extLst>
          </p:cNvPr>
          <p:cNvGrpSpPr/>
          <p:nvPr/>
        </p:nvGrpSpPr>
        <p:grpSpPr>
          <a:xfrm>
            <a:off x="5985030" y="5865205"/>
            <a:ext cx="2286677" cy="821871"/>
            <a:chOff x="6203852" y="5705171"/>
            <a:chExt cx="2286677" cy="821871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76B8501-7E4A-446F-90DD-457383FF4FAA}"/>
                </a:ext>
              </a:extLst>
            </p:cNvPr>
            <p:cNvSpPr/>
            <p:nvPr/>
          </p:nvSpPr>
          <p:spPr>
            <a:xfrm rot="16200000">
              <a:off x="6936255" y="4972768"/>
              <a:ext cx="821871" cy="2286677"/>
            </a:xfrm>
            <a:prstGeom prst="rect">
              <a:avLst/>
            </a:prstGeom>
            <a:solidFill>
              <a:srgbClr val="429EB5"/>
            </a:solidFill>
            <a:ln>
              <a:solidFill>
                <a:srgbClr val="429E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A3F20"/>
                </a:solidFill>
              </a:endParaRPr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0B5A472B-1B70-47B0-8CB3-93DE57685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7639" y="5816489"/>
              <a:ext cx="542373" cy="599237"/>
            </a:xfrm>
            <a:prstGeom prst="rect">
              <a:avLst/>
            </a:prstGeom>
            <a:ln w="38100">
              <a:solidFill>
                <a:schemeClr val="accent2"/>
              </a:solidFill>
            </a:ln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630DFAD5-0D4E-4B9E-983F-3A10BFD4A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0647" y="5842637"/>
              <a:ext cx="573089" cy="573089"/>
            </a:xfrm>
            <a:prstGeom prst="rect">
              <a:avLst/>
            </a:prstGeom>
            <a:ln w="38100">
              <a:solidFill>
                <a:schemeClr val="accent2"/>
              </a:solidFill>
            </a:ln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77EFE827-747C-4CD1-B5D0-0CEEB932C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4704" y="5842636"/>
              <a:ext cx="573090" cy="573090"/>
            </a:xfrm>
            <a:prstGeom prst="rect">
              <a:avLst/>
            </a:prstGeom>
            <a:ln w="38100">
              <a:solidFill>
                <a:schemeClr val="accent2"/>
              </a:solidFill>
            </a:ln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113CDDF-99B3-4818-BEBA-1F89D3F8FF9E}"/>
              </a:ext>
            </a:extLst>
          </p:cNvPr>
          <p:cNvGrpSpPr/>
          <p:nvPr/>
        </p:nvGrpSpPr>
        <p:grpSpPr>
          <a:xfrm>
            <a:off x="3574051" y="1493520"/>
            <a:ext cx="4729023" cy="4183379"/>
            <a:chOff x="3574051" y="1493521"/>
            <a:chExt cx="4559621" cy="381211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3ED3F12-F51D-4234-A392-5D623AE1FDD6}"/>
                </a:ext>
              </a:extLst>
            </p:cNvPr>
            <p:cNvSpPr/>
            <p:nvPr/>
          </p:nvSpPr>
          <p:spPr>
            <a:xfrm>
              <a:off x="3574051" y="1493521"/>
              <a:ext cx="547485" cy="5474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2AA2173-8FA5-4688-AED3-4FF758419C42}"/>
                </a:ext>
              </a:extLst>
            </p:cNvPr>
            <p:cNvSpPr/>
            <p:nvPr/>
          </p:nvSpPr>
          <p:spPr>
            <a:xfrm>
              <a:off x="3574051" y="2135811"/>
              <a:ext cx="547485" cy="5474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9EF410A-8569-4AE1-903A-7F04E1047C76}"/>
                </a:ext>
              </a:extLst>
            </p:cNvPr>
            <p:cNvSpPr/>
            <p:nvPr/>
          </p:nvSpPr>
          <p:spPr>
            <a:xfrm>
              <a:off x="3574051" y="2767022"/>
              <a:ext cx="547485" cy="5474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D592985-44A9-4093-BD12-5B5931A863A5}"/>
                </a:ext>
              </a:extLst>
            </p:cNvPr>
            <p:cNvSpPr/>
            <p:nvPr/>
          </p:nvSpPr>
          <p:spPr>
            <a:xfrm>
              <a:off x="3574051" y="3412752"/>
              <a:ext cx="547485" cy="54748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88FAD07-FE14-4C5F-8AC5-5A494DE4B0CD}"/>
                </a:ext>
              </a:extLst>
            </p:cNvPr>
            <p:cNvSpPr/>
            <p:nvPr/>
          </p:nvSpPr>
          <p:spPr>
            <a:xfrm>
              <a:off x="3574051" y="4074926"/>
              <a:ext cx="547485" cy="5474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F3F3CE2-381C-4E91-A814-27773DA760A4}"/>
                </a:ext>
              </a:extLst>
            </p:cNvPr>
            <p:cNvSpPr/>
            <p:nvPr/>
          </p:nvSpPr>
          <p:spPr>
            <a:xfrm>
              <a:off x="3574051" y="4758152"/>
              <a:ext cx="547485" cy="5474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CA7F19C-BFF8-40E9-8A16-F02B4F164E9D}"/>
                </a:ext>
              </a:extLst>
            </p:cNvPr>
            <p:cNvSpPr/>
            <p:nvPr/>
          </p:nvSpPr>
          <p:spPr>
            <a:xfrm>
              <a:off x="4405369" y="4758152"/>
              <a:ext cx="547485" cy="5474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EA26F5A-BA54-42E6-9CF2-9595B02E34CE}"/>
                </a:ext>
              </a:extLst>
            </p:cNvPr>
            <p:cNvSpPr/>
            <p:nvPr/>
          </p:nvSpPr>
          <p:spPr>
            <a:xfrm>
              <a:off x="4405369" y="4086277"/>
              <a:ext cx="547485" cy="547485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6665563-AABE-435A-8FE4-D7562CB238A5}"/>
                </a:ext>
              </a:extLst>
            </p:cNvPr>
            <p:cNvSpPr/>
            <p:nvPr/>
          </p:nvSpPr>
          <p:spPr>
            <a:xfrm>
              <a:off x="4405369" y="3438200"/>
              <a:ext cx="547485" cy="5474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52B5E50-ED96-4B52-8ECE-94137AE89022}"/>
                </a:ext>
              </a:extLst>
            </p:cNvPr>
            <p:cNvSpPr/>
            <p:nvPr/>
          </p:nvSpPr>
          <p:spPr>
            <a:xfrm>
              <a:off x="4405369" y="2775808"/>
              <a:ext cx="547485" cy="54748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50160C5-2109-44EA-8749-CEE0AAC3B9FB}"/>
                </a:ext>
              </a:extLst>
            </p:cNvPr>
            <p:cNvSpPr/>
            <p:nvPr/>
          </p:nvSpPr>
          <p:spPr>
            <a:xfrm>
              <a:off x="4405369" y="2144417"/>
              <a:ext cx="547485" cy="5474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5455E056-95A0-4FDC-A525-20396AA831AD}"/>
                </a:ext>
              </a:extLst>
            </p:cNvPr>
            <p:cNvSpPr/>
            <p:nvPr/>
          </p:nvSpPr>
          <p:spPr>
            <a:xfrm>
              <a:off x="5214715" y="2775808"/>
              <a:ext cx="547485" cy="5474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D1E5904-5B73-41B8-8914-2D49DE0ADD7B}"/>
                </a:ext>
              </a:extLst>
            </p:cNvPr>
            <p:cNvSpPr/>
            <p:nvPr/>
          </p:nvSpPr>
          <p:spPr>
            <a:xfrm>
              <a:off x="5221742" y="3438200"/>
              <a:ext cx="547485" cy="5474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A2EBDF3-40E3-416E-94F7-79FF7B8A3E19}"/>
                </a:ext>
              </a:extLst>
            </p:cNvPr>
            <p:cNvSpPr/>
            <p:nvPr/>
          </p:nvSpPr>
          <p:spPr>
            <a:xfrm>
              <a:off x="5215690" y="4086277"/>
              <a:ext cx="547485" cy="5474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69FE9474-597E-48DD-9F97-2CAC96B0CECC}"/>
                </a:ext>
              </a:extLst>
            </p:cNvPr>
            <p:cNvSpPr/>
            <p:nvPr/>
          </p:nvSpPr>
          <p:spPr>
            <a:xfrm>
              <a:off x="5226185" y="4758152"/>
              <a:ext cx="547485" cy="5474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98D919E-A0D1-49D8-9CF7-DF022873A71D}"/>
                </a:ext>
              </a:extLst>
            </p:cNvPr>
            <p:cNvSpPr/>
            <p:nvPr/>
          </p:nvSpPr>
          <p:spPr>
            <a:xfrm>
              <a:off x="6065983" y="4758152"/>
              <a:ext cx="547485" cy="5474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B346A53-D167-4AFB-AADB-4A86630954A1}"/>
                </a:ext>
              </a:extLst>
            </p:cNvPr>
            <p:cNvSpPr/>
            <p:nvPr/>
          </p:nvSpPr>
          <p:spPr>
            <a:xfrm>
              <a:off x="6867429" y="4758152"/>
              <a:ext cx="547485" cy="54748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7A97ECE8-56BB-4EA3-825F-3C9E5E804913}"/>
                </a:ext>
              </a:extLst>
            </p:cNvPr>
            <p:cNvSpPr/>
            <p:nvPr/>
          </p:nvSpPr>
          <p:spPr>
            <a:xfrm>
              <a:off x="7586187" y="4758152"/>
              <a:ext cx="547485" cy="5474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271E4AA-A1DF-4034-B0AE-47A0B484CC04}"/>
                </a:ext>
              </a:extLst>
            </p:cNvPr>
            <p:cNvSpPr/>
            <p:nvPr/>
          </p:nvSpPr>
          <p:spPr>
            <a:xfrm>
              <a:off x="6080146" y="4086277"/>
              <a:ext cx="547485" cy="54748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EFF5E92-FD23-482F-BFF1-80D9200321B7}"/>
                </a:ext>
              </a:extLst>
            </p:cNvPr>
            <p:cNvSpPr/>
            <p:nvPr/>
          </p:nvSpPr>
          <p:spPr>
            <a:xfrm>
              <a:off x="6854625" y="4086277"/>
              <a:ext cx="547485" cy="5474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42758D4-E926-447A-A23F-E14AC8190DCB}"/>
                </a:ext>
              </a:extLst>
            </p:cNvPr>
            <p:cNvSpPr/>
            <p:nvPr/>
          </p:nvSpPr>
          <p:spPr>
            <a:xfrm>
              <a:off x="6092149" y="3438200"/>
              <a:ext cx="547485" cy="5474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59C4AF04-0282-4DBD-ABC9-DD9D37D2768E}"/>
              </a:ext>
            </a:extLst>
          </p:cNvPr>
          <p:cNvSpPr txBox="1"/>
          <p:nvPr/>
        </p:nvSpPr>
        <p:spPr>
          <a:xfrm>
            <a:off x="1039034" y="5459599"/>
            <a:ext cx="169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Neural Activity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4A6A61B-BF41-4537-94A4-3482CA5FC9E7}"/>
              </a:ext>
            </a:extLst>
          </p:cNvPr>
          <p:cNvSpPr/>
          <p:nvPr/>
        </p:nvSpPr>
        <p:spPr>
          <a:xfrm rot="5400000">
            <a:off x="1733105" y="5201357"/>
            <a:ext cx="303684" cy="158387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/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1A47B7D-84CE-4FD5-9E6A-E666549A17F8}"/>
              </a:ext>
            </a:extLst>
          </p:cNvPr>
          <p:cNvSpPr txBox="1"/>
          <p:nvPr/>
        </p:nvSpPr>
        <p:spPr>
          <a:xfrm>
            <a:off x="2549579" y="5769687"/>
            <a:ext cx="933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B768BE6-31B1-49E0-84DC-544E5E6EE9EC}"/>
              </a:ext>
            </a:extLst>
          </p:cNvPr>
          <p:cNvSpPr txBox="1"/>
          <p:nvPr/>
        </p:nvSpPr>
        <p:spPr>
          <a:xfrm>
            <a:off x="311523" y="5775803"/>
            <a:ext cx="933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Low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B7627CC-E640-4AA8-BA1C-8858D3B22727}"/>
              </a:ext>
            </a:extLst>
          </p:cNvPr>
          <p:cNvSpPr txBox="1"/>
          <p:nvPr/>
        </p:nvSpPr>
        <p:spPr>
          <a:xfrm>
            <a:off x="6979493" y="2503530"/>
            <a:ext cx="169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Pearson’s r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4D6C01B4-C036-4F88-9A99-C86A4231DB08}"/>
              </a:ext>
            </a:extLst>
          </p:cNvPr>
          <p:cNvSpPr/>
          <p:nvPr/>
        </p:nvSpPr>
        <p:spPr>
          <a:xfrm rot="5400000">
            <a:off x="7673564" y="2245288"/>
            <a:ext cx="303684" cy="158387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/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9913BD3-7D04-48C1-9D2B-A250B30EFAA2}"/>
              </a:ext>
            </a:extLst>
          </p:cNvPr>
          <p:cNvSpPr txBox="1"/>
          <p:nvPr/>
        </p:nvSpPr>
        <p:spPr>
          <a:xfrm>
            <a:off x="8490038" y="2813618"/>
            <a:ext cx="933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Strong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3414EFD-6965-432D-A13D-3F891D1832FB}"/>
              </a:ext>
            </a:extLst>
          </p:cNvPr>
          <p:cNvSpPr txBox="1"/>
          <p:nvPr/>
        </p:nvSpPr>
        <p:spPr>
          <a:xfrm>
            <a:off x="6251982" y="2819734"/>
            <a:ext cx="933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Weak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D1F8B-876E-3440-93EB-A744EB75BD95}"/>
              </a:ext>
            </a:extLst>
          </p:cNvPr>
          <p:cNvSpPr txBox="1"/>
          <p:nvPr/>
        </p:nvSpPr>
        <p:spPr>
          <a:xfrm>
            <a:off x="4942777" y="1602436"/>
            <a:ext cx="362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Representational Similarity Matrix</a:t>
            </a:r>
          </a:p>
        </p:txBody>
      </p:sp>
    </p:spTree>
    <p:extLst>
      <p:ext uri="{BB962C8B-B14F-4D97-AF65-F5344CB8AC3E}">
        <p14:creationId xmlns:p14="http://schemas.microsoft.com/office/powerpoint/2010/main" val="160485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3.7037E-7 L 4.58333E-6 -0.141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06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0.00139 L -0.54114 0.2016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122" y="100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6" grpId="0"/>
      <p:bldP spid="48" grpId="0"/>
      <p:bldP spid="52" grpId="0"/>
      <p:bldP spid="53" grpId="0"/>
      <p:bldP spid="54" grpId="0"/>
      <p:bldP spid="61" grpId="0"/>
      <p:bldP spid="100" grpId="0"/>
      <p:bldP spid="101" grpId="0" animBg="1"/>
      <p:bldP spid="102" grpId="0"/>
      <p:bldP spid="103" grpId="0"/>
      <p:bldP spid="104" grpId="0"/>
      <p:bldP spid="105" grpId="0" animBg="1"/>
      <p:bldP spid="106" grpId="0"/>
      <p:bldP spid="107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1F15C-EED1-1245-B962-EB629EA4A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353"/>
            <a:ext cx="10515600" cy="1325563"/>
          </a:xfrm>
        </p:spPr>
        <p:txBody>
          <a:bodyPr/>
          <a:lstStyle/>
          <a:p>
            <a:r>
              <a:rPr lang="en-US" dirty="0"/>
              <a:t>Measuring encoding retrieval similarity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07576A5-F9D2-3D46-86BC-D34CCF09EAEF}"/>
              </a:ext>
            </a:extLst>
          </p:cNvPr>
          <p:cNvGrpSpPr/>
          <p:nvPr/>
        </p:nvGrpSpPr>
        <p:grpSpPr>
          <a:xfrm>
            <a:off x="3252375" y="1375077"/>
            <a:ext cx="5488213" cy="4583141"/>
            <a:chOff x="3252375" y="1542717"/>
            <a:chExt cx="5488213" cy="4583141"/>
          </a:xfrm>
        </p:grpSpPr>
        <p:pic>
          <p:nvPicPr>
            <p:cNvPr id="5" name="Picture 4" descr="A close up of a logo&#10;&#10;Description automatically generated">
              <a:extLst>
                <a:ext uri="{FF2B5EF4-FFF2-40B4-BE49-F238E27FC236}">
                  <a16:creationId xmlns:a16="http://schemas.microsoft.com/office/drawing/2014/main" id="{94E16EF8-B9F1-884C-969C-190B231A6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01597" y="1542728"/>
              <a:ext cx="5338991" cy="4437534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8CB677E-E18B-F944-A13F-260A4FE46BC2}"/>
                </a:ext>
              </a:extLst>
            </p:cNvPr>
            <p:cNvSpPr/>
            <p:nvPr/>
          </p:nvSpPr>
          <p:spPr>
            <a:xfrm>
              <a:off x="3252375" y="1542717"/>
              <a:ext cx="145601" cy="2191084"/>
            </a:xfrm>
            <a:prstGeom prst="rect">
              <a:avLst/>
            </a:prstGeom>
            <a:solidFill>
              <a:srgbClr val="CA3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2D111D2-855A-E646-BB86-2859B106E4CD}"/>
                </a:ext>
              </a:extLst>
            </p:cNvPr>
            <p:cNvSpPr/>
            <p:nvPr/>
          </p:nvSpPr>
          <p:spPr>
            <a:xfrm>
              <a:off x="3252375" y="3733801"/>
              <a:ext cx="145601" cy="2246457"/>
            </a:xfrm>
            <a:prstGeom prst="rect">
              <a:avLst/>
            </a:prstGeom>
            <a:solidFill>
              <a:srgbClr val="429E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BEF293D-7ABF-2B44-8639-8B7785223FB5}"/>
                </a:ext>
              </a:extLst>
            </p:cNvPr>
            <p:cNvSpPr/>
            <p:nvPr/>
          </p:nvSpPr>
          <p:spPr>
            <a:xfrm rot="16200000">
              <a:off x="4440826" y="4937407"/>
              <a:ext cx="145601" cy="2231302"/>
            </a:xfrm>
            <a:prstGeom prst="rect">
              <a:avLst/>
            </a:prstGeom>
            <a:solidFill>
              <a:srgbClr val="CA3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C534234-C1CD-BA44-9934-AC34637539C0}"/>
                </a:ext>
              </a:extLst>
            </p:cNvPr>
            <p:cNvSpPr/>
            <p:nvPr/>
          </p:nvSpPr>
          <p:spPr>
            <a:xfrm rot="16200000">
              <a:off x="6665862" y="4943672"/>
              <a:ext cx="145601" cy="2218769"/>
            </a:xfrm>
            <a:prstGeom prst="rect">
              <a:avLst/>
            </a:prstGeom>
            <a:solidFill>
              <a:srgbClr val="429E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6DBE84E-F03A-DE49-A855-39C2938A60C5}"/>
              </a:ext>
            </a:extLst>
          </p:cNvPr>
          <p:cNvSpPr txBox="1"/>
          <p:nvPr/>
        </p:nvSpPr>
        <p:spPr>
          <a:xfrm>
            <a:off x="4696971" y="1609595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Controls - </a:t>
            </a:r>
            <a:r>
              <a:rPr lang="en-US" dirty="0" err="1"/>
              <a:t>dACC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138286B-31AF-4E4F-90CF-E406FEDE76A7}"/>
              </a:ext>
            </a:extLst>
          </p:cNvPr>
          <p:cNvSpPr txBox="1"/>
          <p:nvPr/>
        </p:nvSpPr>
        <p:spPr>
          <a:xfrm>
            <a:off x="8862164" y="339216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Fisher Z(correlation)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5E323D-4FEF-C341-AB4B-C40BE6235201}"/>
              </a:ext>
            </a:extLst>
          </p:cNvPr>
          <p:cNvSpPr txBox="1"/>
          <p:nvPr/>
        </p:nvSpPr>
        <p:spPr>
          <a:xfrm>
            <a:off x="3671087" y="5885416"/>
            <a:ext cx="1685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CA3F20"/>
                </a:solidFill>
              </a:rPr>
              <a:t>Encoding</a:t>
            </a:r>
            <a:endParaRPr lang="en-US" dirty="0">
              <a:solidFill>
                <a:srgbClr val="CA3F2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94299A-A9AD-2D4F-B62C-3596430C26A3}"/>
              </a:ext>
            </a:extLst>
          </p:cNvPr>
          <p:cNvSpPr txBox="1"/>
          <p:nvPr/>
        </p:nvSpPr>
        <p:spPr>
          <a:xfrm>
            <a:off x="1521667" y="2209009"/>
            <a:ext cx="1685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CA3F20"/>
                </a:solidFill>
              </a:rPr>
              <a:t>Encoding</a:t>
            </a:r>
            <a:endParaRPr lang="en-US" dirty="0">
              <a:solidFill>
                <a:srgbClr val="CA3F2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A04527-470D-1043-9EF2-7A0312CE3F21}"/>
              </a:ext>
            </a:extLst>
          </p:cNvPr>
          <p:cNvSpPr txBox="1"/>
          <p:nvPr/>
        </p:nvSpPr>
        <p:spPr>
          <a:xfrm>
            <a:off x="1561742" y="4427779"/>
            <a:ext cx="16049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429EB5"/>
                </a:solidFill>
              </a:rPr>
              <a:t>Retrieval</a:t>
            </a:r>
            <a:endParaRPr lang="en-US" dirty="0">
              <a:solidFill>
                <a:srgbClr val="429EB5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373AA3-9646-C34E-B361-33950D78A055}"/>
              </a:ext>
            </a:extLst>
          </p:cNvPr>
          <p:cNvSpPr txBox="1"/>
          <p:nvPr/>
        </p:nvSpPr>
        <p:spPr>
          <a:xfrm>
            <a:off x="5936199" y="5884885"/>
            <a:ext cx="16049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429EB5"/>
                </a:solidFill>
              </a:rPr>
              <a:t>Retrieval</a:t>
            </a:r>
            <a:endParaRPr lang="en-US" dirty="0">
              <a:solidFill>
                <a:srgbClr val="429EB5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63CA12-CCF6-7C44-80FA-99640A737506}"/>
              </a:ext>
            </a:extLst>
          </p:cNvPr>
          <p:cNvSpPr/>
          <p:nvPr/>
        </p:nvSpPr>
        <p:spPr>
          <a:xfrm rot="2750381">
            <a:off x="2937505" y="4666531"/>
            <a:ext cx="3139711" cy="45719"/>
          </a:xfrm>
          <a:prstGeom prst="rect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51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C5FA6-A982-294E-8F82-3B819B044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Emotional memory reinstatement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F15784-1426-034C-AC0E-BA5A46D8C9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72293" y="2460826"/>
            <a:ext cx="5299672" cy="32052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5663CF-A988-AB40-B855-DE60AC9A9DD3}"/>
              </a:ext>
            </a:extLst>
          </p:cNvPr>
          <p:cNvSpPr txBox="1"/>
          <p:nvPr/>
        </p:nvSpPr>
        <p:spPr>
          <a:xfrm rot="19131676">
            <a:off x="3267392" y="5762162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Baseline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F31339-B18C-1246-9AB5-7EC0F2A65246}"/>
              </a:ext>
            </a:extLst>
          </p:cNvPr>
          <p:cNvSpPr txBox="1"/>
          <p:nvPr/>
        </p:nvSpPr>
        <p:spPr>
          <a:xfrm rot="19131676">
            <a:off x="3507821" y="5860926"/>
            <a:ext cx="1051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6E1D6D"/>
                </a:solidFill>
              </a:rPr>
              <a:t>Acquisition</a:t>
            </a:r>
            <a:endParaRPr lang="en-US" dirty="0">
              <a:solidFill>
                <a:srgbClr val="6E1D6D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2C6DE1-B364-CB4F-8E22-D53B2F25040F}"/>
              </a:ext>
            </a:extLst>
          </p:cNvPr>
          <p:cNvSpPr txBox="1"/>
          <p:nvPr/>
        </p:nvSpPr>
        <p:spPr>
          <a:xfrm>
            <a:off x="4465936" y="5661634"/>
            <a:ext cx="630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42775A"/>
                </a:solidFill>
              </a:rPr>
              <a:t>Early</a:t>
            </a:r>
            <a:endParaRPr lang="en-US" dirty="0">
              <a:solidFill>
                <a:srgbClr val="42775A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50259C-ADF5-084F-9098-550AA7DAE1FB}"/>
              </a:ext>
            </a:extLst>
          </p:cNvPr>
          <p:cNvSpPr txBox="1"/>
          <p:nvPr/>
        </p:nvSpPr>
        <p:spPr>
          <a:xfrm>
            <a:off x="4531513" y="5938615"/>
            <a:ext cx="962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42775A"/>
                </a:solidFill>
              </a:rPr>
              <a:t>Extinction</a:t>
            </a:r>
            <a:endParaRPr lang="en-US" dirty="0">
              <a:solidFill>
                <a:srgbClr val="42775A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6B404F-3255-3B42-8C75-99DB08D9F37C}"/>
              </a:ext>
            </a:extLst>
          </p:cNvPr>
          <p:cNvSpPr txBox="1"/>
          <p:nvPr/>
        </p:nvSpPr>
        <p:spPr>
          <a:xfrm rot="19131676">
            <a:off x="5811039" y="5785711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Baseline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C0DF29-B808-BF4F-B3FA-5F245A21CD2C}"/>
              </a:ext>
            </a:extLst>
          </p:cNvPr>
          <p:cNvSpPr txBox="1"/>
          <p:nvPr/>
        </p:nvSpPr>
        <p:spPr>
          <a:xfrm rot="19131676">
            <a:off x="6097670" y="5886952"/>
            <a:ext cx="1051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6E1D6D"/>
                </a:solidFill>
              </a:rPr>
              <a:t>Acquisition</a:t>
            </a:r>
            <a:endParaRPr lang="en-US" dirty="0">
              <a:solidFill>
                <a:srgbClr val="6E1D6D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CDDA423-2DBD-774B-9127-82A06CE2C1CC}"/>
              </a:ext>
            </a:extLst>
          </p:cNvPr>
          <p:cNvSpPr/>
          <p:nvPr/>
        </p:nvSpPr>
        <p:spPr>
          <a:xfrm>
            <a:off x="4043991" y="3334170"/>
            <a:ext cx="462799" cy="1838675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E199332-15E3-AA46-AA34-6F7BD2F9F9FF}"/>
              </a:ext>
            </a:extLst>
          </p:cNvPr>
          <p:cNvSpPr/>
          <p:nvPr/>
        </p:nvSpPr>
        <p:spPr>
          <a:xfrm>
            <a:off x="4506790" y="2900293"/>
            <a:ext cx="522865" cy="2265461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4148D2B-A254-8747-8B04-30AC00224116}"/>
              </a:ext>
            </a:extLst>
          </p:cNvPr>
          <p:cNvSpPr/>
          <p:nvPr/>
        </p:nvSpPr>
        <p:spPr>
          <a:xfrm>
            <a:off x="4979008" y="2907384"/>
            <a:ext cx="549246" cy="2265461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DC9CE8-D1C0-3346-9B9A-C702C6538156}"/>
              </a:ext>
            </a:extLst>
          </p:cNvPr>
          <p:cNvSpPr txBox="1"/>
          <p:nvPr/>
        </p:nvSpPr>
        <p:spPr>
          <a:xfrm>
            <a:off x="4196774" y="220017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vmPFC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B0E320-0C36-6240-81ED-74AA650B4C88}"/>
              </a:ext>
            </a:extLst>
          </p:cNvPr>
          <p:cNvSpPr txBox="1"/>
          <p:nvPr/>
        </p:nvSpPr>
        <p:spPr>
          <a:xfrm>
            <a:off x="6741706" y="221087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dACC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D9EC957-DE36-7749-9137-D628037C6B68}"/>
              </a:ext>
            </a:extLst>
          </p:cNvPr>
          <p:cNvSpPr txBox="1"/>
          <p:nvPr/>
        </p:nvSpPr>
        <p:spPr>
          <a:xfrm>
            <a:off x="269326" y="1346361"/>
            <a:ext cx="1664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EE7D31"/>
                </a:solidFill>
              </a:rPr>
              <a:t>CS+</a:t>
            </a:r>
            <a:r>
              <a:rPr lang="en-US" sz="2400" dirty="0"/>
              <a:t> – </a:t>
            </a:r>
            <a:r>
              <a:rPr lang="en-US" sz="2400" dirty="0">
                <a:solidFill>
                  <a:srgbClr val="7F8081"/>
                </a:solidFill>
              </a:rPr>
              <a:t>CS-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EBFEDE4-CE9D-8A42-AE75-CB8F21BEC865}"/>
              </a:ext>
            </a:extLst>
          </p:cNvPr>
          <p:cNvSpPr/>
          <p:nvPr/>
        </p:nvSpPr>
        <p:spPr>
          <a:xfrm>
            <a:off x="6662195" y="2513284"/>
            <a:ext cx="522865" cy="2727831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98563B0-E13A-3844-B0B4-DAF2479621A9}"/>
              </a:ext>
            </a:extLst>
          </p:cNvPr>
          <p:cNvSpPr/>
          <p:nvPr/>
        </p:nvSpPr>
        <p:spPr>
          <a:xfrm>
            <a:off x="7140690" y="2587301"/>
            <a:ext cx="462799" cy="2644135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A9031C7-6448-844E-812E-A1A7576B5C95}"/>
              </a:ext>
            </a:extLst>
          </p:cNvPr>
          <p:cNvSpPr/>
          <p:nvPr/>
        </p:nvSpPr>
        <p:spPr>
          <a:xfrm>
            <a:off x="7619185" y="2595600"/>
            <a:ext cx="563115" cy="2661931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FA2B359-2DF4-9846-AFF2-CDEF38388611}"/>
              </a:ext>
            </a:extLst>
          </p:cNvPr>
          <p:cNvSpPr/>
          <p:nvPr/>
        </p:nvSpPr>
        <p:spPr>
          <a:xfrm>
            <a:off x="6124712" y="2808918"/>
            <a:ext cx="569466" cy="2727831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1484D2-F3AE-F94D-83A7-7F170A23530B}"/>
              </a:ext>
            </a:extLst>
          </p:cNvPr>
          <p:cNvSpPr txBox="1"/>
          <p:nvPr/>
        </p:nvSpPr>
        <p:spPr>
          <a:xfrm>
            <a:off x="4955495" y="5661634"/>
            <a:ext cx="630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42775A"/>
                </a:solidFill>
              </a:rPr>
              <a:t>Late</a:t>
            </a:r>
            <a:endParaRPr lang="en-US" dirty="0">
              <a:solidFill>
                <a:srgbClr val="42775A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A8A846-CEFC-6C4C-A265-E67EFD8167D8}"/>
              </a:ext>
            </a:extLst>
          </p:cNvPr>
          <p:cNvSpPr txBox="1"/>
          <p:nvPr/>
        </p:nvSpPr>
        <p:spPr>
          <a:xfrm>
            <a:off x="7077895" y="5661634"/>
            <a:ext cx="630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42775A"/>
                </a:solidFill>
              </a:rPr>
              <a:t>Early</a:t>
            </a:r>
            <a:endParaRPr lang="en-US" dirty="0">
              <a:solidFill>
                <a:srgbClr val="42775A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3D5EC7-E3E3-3749-83BD-B3B264E9BAAC}"/>
              </a:ext>
            </a:extLst>
          </p:cNvPr>
          <p:cNvSpPr txBox="1"/>
          <p:nvPr/>
        </p:nvSpPr>
        <p:spPr>
          <a:xfrm>
            <a:off x="7140690" y="5932732"/>
            <a:ext cx="962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42775A"/>
                </a:solidFill>
              </a:rPr>
              <a:t>Extinction</a:t>
            </a:r>
            <a:endParaRPr lang="en-US" dirty="0">
              <a:solidFill>
                <a:srgbClr val="42775A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3D8591-D41B-6F4E-96BC-742B21AF62EE}"/>
              </a:ext>
            </a:extLst>
          </p:cNvPr>
          <p:cNvSpPr txBox="1"/>
          <p:nvPr/>
        </p:nvSpPr>
        <p:spPr>
          <a:xfrm>
            <a:off x="7567454" y="5661634"/>
            <a:ext cx="630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42775A"/>
                </a:solidFill>
              </a:rPr>
              <a:t>Late</a:t>
            </a:r>
            <a:endParaRPr lang="en-US" dirty="0">
              <a:solidFill>
                <a:srgbClr val="4277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17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4074161-3C3B-7147-9D89-96F22EB917BE}"/>
              </a:ext>
            </a:extLst>
          </p:cNvPr>
          <p:cNvGrpSpPr/>
          <p:nvPr/>
        </p:nvGrpSpPr>
        <p:grpSpPr>
          <a:xfrm>
            <a:off x="2972293" y="1808026"/>
            <a:ext cx="5299672" cy="4438366"/>
            <a:chOff x="2972293" y="1808026"/>
            <a:chExt cx="5299672" cy="443836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12158A-0894-4143-A5DF-AB0A66F8AB30}"/>
                </a:ext>
              </a:extLst>
            </p:cNvPr>
            <p:cNvSpPr txBox="1"/>
            <p:nvPr/>
          </p:nvSpPr>
          <p:spPr>
            <a:xfrm>
              <a:off x="5307648" y="1808026"/>
              <a:ext cx="11785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Control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4F15784-1426-034C-AC0E-BA5A46D8C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972293" y="2460826"/>
              <a:ext cx="5299672" cy="320527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35663CF-A988-AB40-B855-DE60AC9A9DD3}"/>
                </a:ext>
              </a:extLst>
            </p:cNvPr>
            <p:cNvSpPr txBox="1"/>
            <p:nvPr/>
          </p:nvSpPr>
          <p:spPr>
            <a:xfrm rot="19131676">
              <a:off x="3267392" y="5762162"/>
              <a:ext cx="8723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Baseline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F31339-B18C-1246-9AB5-7EC0F2A65246}"/>
                </a:ext>
              </a:extLst>
            </p:cNvPr>
            <p:cNvSpPr txBox="1"/>
            <p:nvPr/>
          </p:nvSpPr>
          <p:spPr>
            <a:xfrm rot="19131676">
              <a:off x="3507821" y="5860926"/>
              <a:ext cx="10518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6E1D6D"/>
                  </a:solidFill>
                </a:rPr>
                <a:t>Acquisition</a:t>
              </a:r>
              <a:endParaRPr lang="en-US" dirty="0">
                <a:solidFill>
                  <a:srgbClr val="6E1D6D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02C6DE1-B364-CB4F-8E22-D53B2F25040F}"/>
                </a:ext>
              </a:extLst>
            </p:cNvPr>
            <p:cNvSpPr txBox="1"/>
            <p:nvPr/>
          </p:nvSpPr>
          <p:spPr>
            <a:xfrm>
              <a:off x="4465936" y="5661634"/>
              <a:ext cx="6305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42775A"/>
                  </a:solidFill>
                </a:rPr>
                <a:t>Early</a:t>
              </a:r>
              <a:endParaRPr lang="en-US" dirty="0">
                <a:solidFill>
                  <a:srgbClr val="42775A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950259C-ADF5-084F-9098-550AA7DAE1FB}"/>
                </a:ext>
              </a:extLst>
            </p:cNvPr>
            <p:cNvSpPr txBox="1"/>
            <p:nvPr/>
          </p:nvSpPr>
          <p:spPr>
            <a:xfrm>
              <a:off x="4531513" y="5938615"/>
              <a:ext cx="9621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42775A"/>
                  </a:solidFill>
                </a:rPr>
                <a:t>Extinction</a:t>
              </a:r>
              <a:endParaRPr lang="en-US" dirty="0">
                <a:solidFill>
                  <a:srgbClr val="42775A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16B404F-3255-3B42-8C75-99DB08D9F37C}"/>
                </a:ext>
              </a:extLst>
            </p:cNvPr>
            <p:cNvSpPr txBox="1"/>
            <p:nvPr/>
          </p:nvSpPr>
          <p:spPr>
            <a:xfrm rot="19131676">
              <a:off x="5811039" y="5785711"/>
              <a:ext cx="8723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Baseline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C0DF29-B808-BF4F-B3FA-5F245A21CD2C}"/>
                </a:ext>
              </a:extLst>
            </p:cNvPr>
            <p:cNvSpPr txBox="1"/>
            <p:nvPr/>
          </p:nvSpPr>
          <p:spPr>
            <a:xfrm rot="19131676">
              <a:off x="6097670" y="5886952"/>
              <a:ext cx="10518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6E1D6D"/>
                  </a:solidFill>
                </a:rPr>
                <a:t>Acquisition</a:t>
              </a:r>
              <a:endParaRPr lang="en-US" dirty="0">
                <a:solidFill>
                  <a:srgbClr val="6E1D6D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4DC9CE8-D1C0-3346-9B9A-C702C6538156}"/>
                </a:ext>
              </a:extLst>
            </p:cNvPr>
            <p:cNvSpPr txBox="1"/>
            <p:nvPr/>
          </p:nvSpPr>
          <p:spPr>
            <a:xfrm>
              <a:off x="4196774" y="2200174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vmPFC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1B0E320-0C36-6240-81ED-74AA650B4C88}"/>
                </a:ext>
              </a:extLst>
            </p:cNvPr>
            <p:cNvSpPr txBox="1"/>
            <p:nvPr/>
          </p:nvSpPr>
          <p:spPr>
            <a:xfrm>
              <a:off x="6741706" y="2210879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dACC</a:t>
              </a:r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1484D2-F3AE-F94D-83A7-7F170A23530B}"/>
                </a:ext>
              </a:extLst>
            </p:cNvPr>
            <p:cNvSpPr txBox="1"/>
            <p:nvPr/>
          </p:nvSpPr>
          <p:spPr>
            <a:xfrm>
              <a:off x="4955495" y="5661634"/>
              <a:ext cx="6305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42775A"/>
                  </a:solidFill>
                </a:rPr>
                <a:t>Late</a:t>
              </a:r>
              <a:endParaRPr lang="en-US" dirty="0">
                <a:solidFill>
                  <a:srgbClr val="42775A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A8A846-CEFC-6C4C-A265-E67EFD8167D8}"/>
                </a:ext>
              </a:extLst>
            </p:cNvPr>
            <p:cNvSpPr txBox="1"/>
            <p:nvPr/>
          </p:nvSpPr>
          <p:spPr>
            <a:xfrm>
              <a:off x="7077895" y="5661634"/>
              <a:ext cx="6305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42775A"/>
                  </a:solidFill>
                </a:rPr>
                <a:t>Early</a:t>
              </a:r>
              <a:endParaRPr lang="en-US" dirty="0">
                <a:solidFill>
                  <a:srgbClr val="42775A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73D5EC7-E3E3-3749-83BD-B3B264E9BAAC}"/>
                </a:ext>
              </a:extLst>
            </p:cNvPr>
            <p:cNvSpPr txBox="1"/>
            <p:nvPr/>
          </p:nvSpPr>
          <p:spPr>
            <a:xfrm>
              <a:off x="7140690" y="5932732"/>
              <a:ext cx="9621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42775A"/>
                  </a:solidFill>
                </a:rPr>
                <a:t>Extinction</a:t>
              </a:r>
              <a:endParaRPr lang="en-US" dirty="0">
                <a:solidFill>
                  <a:srgbClr val="42775A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3D8591-D41B-6F4E-96BC-742B21AF62EE}"/>
                </a:ext>
              </a:extLst>
            </p:cNvPr>
            <p:cNvSpPr txBox="1"/>
            <p:nvPr/>
          </p:nvSpPr>
          <p:spPr>
            <a:xfrm>
              <a:off x="7567454" y="5661634"/>
              <a:ext cx="6305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42775A"/>
                  </a:solidFill>
                </a:rPr>
                <a:t>Late</a:t>
              </a:r>
              <a:endParaRPr lang="en-US" dirty="0">
                <a:solidFill>
                  <a:srgbClr val="42775A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1ACD24E-3C5A-AB4E-97C2-5D7C1D0F39FF}"/>
              </a:ext>
            </a:extLst>
          </p:cNvPr>
          <p:cNvSpPr txBox="1"/>
          <p:nvPr/>
        </p:nvSpPr>
        <p:spPr>
          <a:xfrm>
            <a:off x="8570651" y="1859266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PTSD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B940B2A-3059-ED4C-80A5-1FA9F6AF5C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94773" y="2482082"/>
            <a:ext cx="5299673" cy="31982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61ED3B9-CBF5-6C4B-8868-18BD3E5E2F48}"/>
              </a:ext>
            </a:extLst>
          </p:cNvPr>
          <p:cNvSpPr txBox="1"/>
          <p:nvPr/>
        </p:nvSpPr>
        <p:spPr>
          <a:xfrm>
            <a:off x="7271227" y="2251878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vmPFC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63D386-F26F-E640-8BFD-A63EFAEB503F}"/>
              </a:ext>
            </a:extLst>
          </p:cNvPr>
          <p:cNvSpPr txBox="1"/>
          <p:nvPr/>
        </p:nvSpPr>
        <p:spPr>
          <a:xfrm>
            <a:off x="9814859" y="225187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dACC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61D9DD9-D49B-F343-9154-70E7F5B79275}"/>
              </a:ext>
            </a:extLst>
          </p:cNvPr>
          <p:cNvSpPr/>
          <p:nvPr/>
        </p:nvSpPr>
        <p:spPr>
          <a:xfrm>
            <a:off x="7123633" y="2555924"/>
            <a:ext cx="462799" cy="2974994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950E343-E7ED-DC4C-95AD-FDBEACFB4FAC}"/>
              </a:ext>
            </a:extLst>
          </p:cNvPr>
          <p:cNvSpPr/>
          <p:nvPr/>
        </p:nvSpPr>
        <p:spPr>
          <a:xfrm>
            <a:off x="7586432" y="2632529"/>
            <a:ext cx="462799" cy="2644135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F9A43F7-D406-AD43-9754-4A5420A206D5}"/>
              </a:ext>
            </a:extLst>
          </p:cNvPr>
          <p:cNvSpPr/>
          <p:nvPr/>
        </p:nvSpPr>
        <p:spPr>
          <a:xfrm>
            <a:off x="8018400" y="2621824"/>
            <a:ext cx="563115" cy="2723382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E2880AE-33CC-CC4F-ADDB-0CA5CCB2D490}"/>
              </a:ext>
            </a:extLst>
          </p:cNvPr>
          <p:cNvSpPr/>
          <p:nvPr/>
        </p:nvSpPr>
        <p:spPr>
          <a:xfrm>
            <a:off x="6567573" y="2865896"/>
            <a:ext cx="586891" cy="2727831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871941F-EB3E-0F40-A5EA-0984BAD75D3C}"/>
              </a:ext>
            </a:extLst>
          </p:cNvPr>
          <p:cNvSpPr/>
          <p:nvPr/>
        </p:nvSpPr>
        <p:spPr>
          <a:xfrm>
            <a:off x="9715456" y="2570994"/>
            <a:ext cx="462799" cy="2974994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ABDC97B-890F-BB4C-97E2-8ABE062F6030}"/>
              </a:ext>
            </a:extLst>
          </p:cNvPr>
          <p:cNvSpPr/>
          <p:nvPr/>
        </p:nvSpPr>
        <p:spPr>
          <a:xfrm>
            <a:off x="10208252" y="2639824"/>
            <a:ext cx="462799" cy="2644135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3C71401-BF40-B645-800D-4112620864FE}"/>
              </a:ext>
            </a:extLst>
          </p:cNvPr>
          <p:cNvSpPr/>
          <p:nvPr/>
        </p:nvSpPr>
        <p:spPr>
          <a:xfrm>
            <a:off x="10651904" y="2592905"/>
            <a:ext cx="563115" cy="2723382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53386B7-74FC-8347-AEC9-2FB20871524D}"/>
              </a:ext>
            </a:extLst>
          </p:cNvPr>
          <p:cNvSpPr/>
          <p:nvPr/>
        </p:nvSpPr>
        <p:spPr>
          <a:xfrm>
            <a:off x="9169886" y="2862141"/>
            <a:ext cx="584282" cy="2727831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C5FA6-A982-294E-8F82-3B819B044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Emotional memory reinstatement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EEA67E7-3259-FE47-85A3-680BF8FA4036}"/>
              </a:ext>
            </a:extLst>
          </p:cNvPr>
          <p:cNvSpPr txBox="1"/>
          <p:nvPr/>
        </p:nvSpPr>
        <p:spPr>
          <a:xfrm rot="19131676">
            <a:off x="8944538" y="5817841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Baseline</a:t>
            </a:r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51B0076-7EEA-7041-BB4B-C41A6D317DA5}"/>
              </a:ext>
            </a:extLst>
          </p:cNvPr>
          <p:cNvSpPr txBox="1"/>
          <p:nvPr/>
        </p:nvSpPr>
        <p:spPr>
          <a:xfrm rot="19131676">
            <a:off x="9184967" y="5916605"/>
            <a:ext cx="1051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6E1D6D"/>
                </a:solidFill>
              </a:rPr>
              <a:t>Acquisition</a:t>
            </a:r>
            <a:endParaRPr lang="en-US" dirty="0">
              <a:solidFill>
                <a:srgbClr val="6E1D6D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C13A924-94FC-7149-A840-C209DF912A02}"/>
              </a:ext>
            </a:extLst>
          </p:cNvPr>
          <p:cNvSpPr txBox="1"/>
          <p:nvPr/>
        </p:nvSpPr>
        <p:spPr>
          <a:xfrm>
            <a:off x="10143082" y="5717313"/>
            <a:ext cx="630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42775A"/>
                </a:solidFill>
              </a:rPr>
              <a:t>Early</a:t>
            </a:r>
            <a:endParaRPr lang="en-US" dirty="0">
              <a:solidFill>
                <a:srgbClr val="42775A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D0CD1A-DC30-A94F-A7C5-8ECD22DDADB7}"/>
              </a:ext>
            </a:extLst>
          </p:cNvPr>
          <p:cNvSpPr txBox="1"/>
          <p:nvPr/>
        </p:nvSpPr>
        <p:spPr>
          <a:xfrm>
            <a:off x="10208659" y="5994294"/>
            <a:ext cx="962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42775A"/>
                </a:solidFill>
              </a:rPr>
              <a:t>Extinction</a:t>
            </a:r>
            <a:endParaRPr lang="en-US" dirty="0">
              <a:solidFill>
                <a:srgbClr val="42775A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BFB3483-EAA4-BF41-95B3-0D92EC1862D7}"/>
              </a:ext>
            </a:extLst>
          </p:cNvPr>
          <p:cNvSpPr txBox="1"/>
          <p:nvPr/>
        </p:nvSpPr>
        <p:spPr>
          <a:xfrm>
            <a:off x="10632641" y="5717313"/>
            <a:ext cx="630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42775A"/>
                </a:solidFill>
              </a:rPr>
              <a:t>Late</a:t>
            </a:r>
            <a:endParaRPr lang="en-US" dirty="0">
              <a:solidFill>
                <a:srgbClr val="42775A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EF10BCC-7BE5-694B-AD55-45910911B993}"/>
              </a:ext>
            </a:extLst>
          </p:cNvPr>
          <p:cNvSpPr txBox="1"/>
          <p:nvPr/>
        </p:nvSpPr>
        <p:spPr>
          <a:xfrm rot="19131676">
            <a:off x="6331733" y="5772329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Baseline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A492ABB-76D6-8647-94BC-65473C317D5A}"/>
              </a:ext>
            </a:extLst>
          </p:cNvPr>
          <p:cNvSpPr txBox="1"/>
          <p:nvPr/>
        </p:nvSpPr>
        <p:spPr>
          <a:xfrm rot="19131676">
            <a:off x="6572162" y="5893953"/>
            <a:ext cx="1051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6E1D6D"/>
                </a:solidFill>
              </a:rPr>
              <a:t>Acquisition</a:t>
            </a:r>
            <a:endParaRPr lang="en-US" dirty="0">
              <a:solidFill>
                <a:srgbClr val="6E1D6D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EC4E5EF-E192-A445-AB65-59B6433B4030}"/>
              </a:ext>
            </a:extLst>
          </p:cNvPr>
          <p:cNvSpPr txBox="1"/>
          <p:nvPr/>
        </p:nvSpPr>
        <p:spPr>
          <a:xfrm>
            <a:off x="7530277" y="5671801"/>
            <a:ext cx="630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42775A"/>
                </a:solidFill>
              </a:rPr>
              <a:t>Early</a:t>
            </a:r>
            <a:endParaRPr lang="en-US" dirty="0">
              <a:solidFill>
                <a:srgbClr val="42775A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F2A5078-8B19-0048-9044-E779DE40A9C1}"/>
              </a:ext>
            </a:extLst>
          </p:cNvPr>
          <p:cNvSpPr txBox="1"/>
          <p:nvPr/>
        </p:nvSpPr>
        <p:spPr>
          <a:xfrm>
            <a:off x="7595854" y="5948782"/>
            <a:ext cx="962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42775A"/>
                </a:solidFill>
              </a:rPr>
              <a:t>Extinction</a:t>
            </a:r>
            <a:endParaRPr lang="en-US" dirty="0">
              <a:solidFill>
                <a:srgbClr val="42775A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DC58BDE-A7C3-0B4E-A9A3-28273349C66B}"/>
              </a:ext>
            </a:extLst>
          </p:cNvPr>
          <p:cNvSpPr txBox="1"/>
          <p:nvPr/>
        </p:nvSpPr>
        <p:spPr>
          <a:xfrm>
            <a:off x="8019836" y="5671801"/>
            <a:ext cx="630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42775A"/>
                </a:solidFill>
              </a:rPr>
              <a:t>Late</a:t>
            </a:r>
            <a:endParaRPr lang="en-US" dirty="0">
              <a:solidFill>
                <a:srgbClr val="42775A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78D0FFD-36C9-4645-8FFA-44A6B7B1F3BD}"/>
              </a:ext>
            </a:extLst>
          </p:cNvPr>
          <p:cNvSpPr txBox="1"/>
          <p:nvPr/>
        </p:nvSpPr>
        <p:spPr>
          <a:xfrm>
            <a:off x="269326" y="1346361"/>
            <a:ext cx="1664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EE7D31"/>
                </a:solidFill>
              </a:rPr>
              <a:t>CS+</a:t>
            </a:r>
            <a:r>
              <a:rPr lang="en-US" sz="2400" dirty="0"/>
              <a:t> – </a:t>
            </a:r>
            <a:r>
              <a:rPr lang="en-US" sz="2400" dirty="0">
                <a:solidFill>
                  <a:srgbClr val="7F8081"/>
                </a:solidFill>
              </a:rPr>
              <a:t>CS-</a:t>
            </a:r>
          </a:p>
        </p:txBody>
      </p:sp>
    </p:spTree>
    <p:extLst>
      <p:ext uri="{BB962C8B-B14F-4D97-AF65-F5344CB8AC3E}">
        <p14:creationId xmlns:p14="http://schemas.microsoft.com/office/powerpoint/2010/main" val="159858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48148E-6 L -0.21732 -0.000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7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4" grpId="0"/>
      <p:bldP spid="36" grpId="0" animBg="1"/>
      <p:bldP spid="36" grpId="1" animBg="1"/>
      <p:bldP spid="37" grpId="0" animBg="1"/>
      <p:bldP spid="37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EEE3F-E52A-F542-9771-5544A40A1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 of episodic memory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5D265D-D794-4A4A-82A9-623477D26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497" y="2035417"/>
            <a:ext cx="5285663" cy="40682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ECA2A9-7C69-7D49-9655-84002C6185C4}"/>
              </a:ext>
            </a:extLst>
          </p:cNvPr>
          <p:cNvSpPr txBox="1"/>
          <p:nvPr/>
        </p:nvSpPr>
        <p:spPr>
          <a:xfrm>
            <a:off x="5132388" y="600664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A22D13-81AB-4142-8D23-096699B99C81}"/>
              </a:ext>
            </a:extLst>
          </p:cNvPr>
          <p:cNvSpPr txBox="1"/>
          <p:nvPr/>
        </p:nvSpPr>
        <p:spPr>
          <a:xfrm>
            <a:off x="7447807" y="6006645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PTSD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445E87-81E1-3F42-A952-3BDDCDACAAD9}"/>
              </a:ext>
            </a:extLst>
          </p:cNvPr>
          <p:cNvSpPr/>
          <p:nvPr/>
        </p:nvSpPr>
        <p:spPr>
          <a:xfrm>
            <a:off x="4640581" y="2035417"/>
            <a:ext cx="2049779" cy="3834945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E03734-D096-E04E-A995-2FF4F11A46F4}"/>
              </a:ext>
            </a:extLst>
          </p:cNvPr>
          <p:cNvSpPr/>
          <p:nvPr/>
        </p:nvSpPr>
        <p:spPr>
          <a:xfrm>
            <a:off x="6677968" y="2067431"/>
            <a:ext cx="2496512" cy="3834945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15C0E9-8EF7-4B46-8425-6432DC8DD4D1}"/>
              </a:ext>
            </a:extLst>
          </p:cNvPr>
          <p:cNvSpPr txBox="1"/>
          <p:nvPr/>
        </p:nvSpPr>
        <p:spPr>
          <a:xfrm>
            <a:off x="4965599" y="1544211"/>
            <a:ext cx="4059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vmPFC - </a:t>
            </a:r>
            <a:r>
              <a:rPr lang="en-US" sz="2800" dirty="0">
                <a:solidFill>
                  <a:srgbClr val="42775A"/>
                </a:solidFill>
              </a:rPr>
              <a:t>Late Extinction</a:t>
            </a:r>
            <a:endParaRPr lang="en-US" sz="3600" dirty="0">
              <a:solidFill>
                <a:srgbClr val="42775A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95A900-7354-414E-A8FC-43DED7758EEE}"/>
              </a:ext>
            </a:extLst>
          </p:cNvPr>
          <p:cNvSpPr txBox="1"/>
          <p:nvPr/>
        </p:nvSpPr>
        <p:spPr>
          <a:xfrm>
            <a:off x="1152839" y="2626161"/>
            <a:ext cx="1239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>
                  <a:solidFill>
                    <a:sysClr val="windowText" lastClr="000000"/>
                  </a:solidFill>
                </a:ln>
                <a:solidFill>
                  <a:srgbClr val="11117F"/>
                </a:solidFill>
              </a:rPr>
              <a:t>HIT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704EE3-DD91-9E46-B253-599F8C4FE55B}"/>
              </a:ext>
            </a:extLst>
          </p:cNvPr>
          <p:cNvSpPr txBox="1"/>
          <p:nvPr/>
        </p:nvSpPr>
        <p:spPr>
          <a:xfrm>
            <a:off x="1064534" y="3105834"/>
            <a:ext cx="1425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>
                  <a:solidFill>
                    <a:sysClr val="windowText" lastClr="000000"/>
                  </a:solidFill>
                </a:ln>
                <a:solidFill>
                  <a:srgbClr val="ACD6E0"/>
                </a:solidFill>
              </a:rPr>
              <a:t>MISS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59ED05-7FE4-124D-94D0-6F416972AEF0}"/>
              </a:ext>
            </a:extLst>
          </p:cNvPr>
          <p:cNvSpPr txBox="1"/>
          <p:nvPr/>
        </p:nvSpPr>
        <p:spPr>
          <a:xfrm>
            <a:off x="178788" y="2092195"/>
            <a:ext cx="3471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Recognition Memory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18028E5-DBAD-3247-8100-D8FB42365EE2}"/>
              </a:ext>
            </a:extLst>
          </p:cNvPr>
          <p:cNvCxnSpPr>
            <a:cxnSpLocks/>
          </p:cNvCxnSpPr>
          <p:nvPr/>
        </p:nvCxnSpPr>
        <p:spPr>
          <a:xfrm>
            <a:off x="243236" y="2582364"/>
            <a:ext cx="331530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79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0" grpId="0"/>
      <p:bldP spid="11" grpId="0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7E5B670B-54FE-C542-A1F7-E813DE863735}"/>
              </a:ext>
            </a:extLst>
          </p:cNvPr>
          <p:cNvGrpSpPr/>
          <p:nvPr/>
        </p:nvGrpSpPr>
        <p:grpSpPr>
          <a:xfrm>
            <a:off x="10299676" y="1463762"/>
            <a:ext cx="1217151" cy="2609434"/>
            <a:chOff x="3751089" y="2394614"/>
            <a:chExt cx="1495077" cy="320527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25B987-6DBB-9B47-A2BF-994D7EE650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9399"/>
            <a:stretch/>
          </p:blipFill>
          <p:spPr>
            <a:xfrm>
              <a:off x="3751089" y="2394614"/>
              <a:ext cx="561831" cy="320527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68C1E574-7F10-B441-90D1-EC282FD748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157" r="21038"/>
            <a:stretch/>
          </p:blipFill>
          <p:spPr>
            <a:xfrm>
              <a:off x="4779543" y="2394614"/>
              <a:ext cx="466623" cy="320527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F6C2CC5-EBBA-644C-83AF-E161094FE2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778" r="52417"/>
            <a:stretch/>
          </p:blipFill>
          <p:spPr>
            <a:xfrm>
              <a:off x="4312920" y="2394614"/>
              <a:ext cx="466623" cy="3205276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4D8BB46-72B7-F844-BC65-049BC8626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07377-FF0A-2146-BC46-132B97DF9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442916"/>
            <a:ext cx="11523071" cy="52169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Dissociable reinstatement in PFC of emotional memories in healthy adults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Individuals with PTSD misallocate extinction memories to </a:t>
            </a:r>
            <a:r>
              <a:rPr lang="en-US" sz="2200" dirty="0" err="1"/>
              <a:t>dACC</a:t>
            </a:r>
            <a:endParaRPr lang="en-US" sz="2200" dirty="0"/>
          </a:p>
          <a:p>
            <a:pPr marL="457200" lvl="1" indent="0">
              <a:buNone/>
            </a:pPr>
            <a:endParaRPr lang="en-US" sz="2200" dirty="0"/>
          </a:p>
          <a:p>
            <a:pPr marL="457200" lvl="1" indent="0">
              <a:buNone/>
            </a:pPr>
            <a:endParaRPr lang="en-US" sz="2200" dirty="0"/>
          </a:p>
          <a:p>
            <a:pPr lvl="1"/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Episodic memory does not influence reinstatement in Controls;</a:t>
            </a:r>
          </a:p>
          <a:p>
            <a:pPr marL="0" indent="0">
              <a:buNone/>
            </a:pPr>
            <a:r>
              <a:rPr lang="en-US" sz="2200" dirty="0"/>
              <a:t>however, PTSD cohort shows strong episodic effect</a:t>
            </a:r>
          </a:p>
          <a:p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CB9DA-99CC-114B-9F66-E7A6888C2163}"/>
              </a:ext>
            </a:extLst>
          </p:cNvPr>
          <p:cNvSpPr txBox="1"/>
          <p:nvPr/>
        </p:nvSpPr>
        <p:spPr>
          <a:xfrm>
            <a:off x="10198723" y="1248564"/>
            <a:ext cx="867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vmPFC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E763D4-BD19-764D-9EF0-0604A9572AFB}"/>
              </a:ext>
            </a:extLst>
          </p:cNvPr>
          <p:cNvSpPr txBox="1"/>
          <p:nvPr/>
        </p:nvSpPr>
        <p:spPr>
          <a:xfrm>
            <a:off x="11143631" y="1248564"/>
            <a:ext cx="729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dACC</a:t>
            </a:r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42DFD68-B1CC-1C42-BDD3-93D965723C7B}"/>
              </a:ext>
            </a:extLst>
          </p:cNvPr>
          <p:cNvCxnSpPr>
            <a:cxnSpLocks/>
          </p:cNvCxnSpPr>
          <p:nvPr/>
        </p:nvCxnSpPr>
        <p:spPr>
          <a:xfrm flipH="1">
            <a:off x="11124931" y="1377056"/>
            <a:ext cx="18430" cy="252037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5A2AA7DF-EEE8-634E-9F42-CCC7DB7948E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81146" y="2768479"/>
            <a:ext cx="2806294" cy="169351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8425BF3-9B0B-DC47-849F-CF59D14C9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4577" y="4578483"/>
            <a:ext cx="2809163" cy="216216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81C3E23-3731-284E-896B-07A60DA15F85}"/>
              </a:ext>
            </a:extLst>
          </p:cNvPr>
          <p:cNvSpPr txBox="1"/>
          <p:nvPr/>
        </p:nvSpPr>
        <p:spPr>
          <a:xfrm>
            <a:off x="2463124" y="3276684"/>
            <a:ext cx="867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vmPFC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08DD2B-13C2-AE44-A0BC-C1934EAAB1C4}"/>
              </a:ext>
            </a:extLst>
          </p:cNvPr>
          <p:cNvSpPr txBox="1"/>
          <p:nvPr/>
        </p:nvSpPr>
        <p:spPr>
          <a:xfrm>
            <a:off x="6098683" y="3231706"/>
            <a:ext cx="729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dACC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858A9A-8E11-5241-8962-25400BAA7DB2}"/>
              </a:ext>
            </a:extLst>
          </p:cNvPr>
          <p:cNvSpPr txBox="1"/>
          <p:nvPr/>
        </p:nvSpPr>
        <p:spPr>
          <a:xfrm>
            <a:off x="9077913" y="4409206"/>
            <a:ext cx="23968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vmPFC - </a:t>
            </a:r>
            <a:r>
              <a:rPr lang="en-US" sz="1600" dirty="0">
                <a:solidFill>
                  <a:srgbClr val="42775A"/>
                </a:solidFill>
              </a:rPr>
              <a:t>Late Extinction</a:t>
            </a:r>
            <a:endParaRPr lang="en-US" sz="2000" dirty="0">
              <a:solidFill>
                <a:srgbClr val="4277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38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45" grpId="0"/>
      <p:bldP spid="46" grpId="0"/>
      <p:bldP spid="4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C5FA6-A982-294E-8F82-3B819B044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Emotional memory reinstatement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12158A-0894-4143-A5DF-AB0A66F8AB30}"/>
              </a:ext>
            </a:extLst>
          </p:cNvPr>
          <p:cNvSpPr txBox="1"/>
          <p:nvPr/>
        </p:nvSpPr>
        <p:spPr>
          <a:xfrm>
            <a:off x="2683446" y="1825745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Control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879C09-FD8A-324E-B46A-9DA8B2512D1D}"/>
              </a:ext>
            </a:extLst>
          </p:cNvPr>
          <p:cNvSpPr txBox="1"/>
          <p:nvPr/>
        </p:nvSpPr>
        <p:spPr>
          <a:xfrm>
            <a:off x="8570651" y="1859266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PTSD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F15784-1426-034C-AC0E-BA5A46D8C9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8091" y="2478545"/>
            <a:ext cx="5299672" cy="32052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60A0E4-7716-FF45-BA2A-E07A7CE731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94773" y="2482082"/>
            <a:ext cx="5299673" cy="3198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5663CF-A988-AB40-B855-DE60AC9A9DD3}"/>
              </a:ext>
            </a:extLst>
          </p:cNvPr>
          <p:cNvSpPr txBox="1"/>
          <p:nvPr/>
        </p:nvSpPr>
        <p:spPr>
          <a:xfrm rot="19131676">
            <a:off x="643190" y="5779881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Baseline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F31339-B18C-1246-9AB5-7EC0F2A65246}"/>
              </a:ext>
            </a:extLst>
          </p:cNvPr>
          <p:cNvSpPr txBox="1"/>
          <p:nvPr/>
        </p:nvSpPr>
        <p:spPr>
          <a:xfrm rot="19131676">
            <a:off x="819498" y="5878645"/>
            <a:ext cx="118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6E1D6D"/>
                </a:solidFill>
              </a:rPr>
              <a:t>Conditioning</a:t>
            </a:r>
            <a:endParaRPr lang="en-US" dirty="0">
              <a:solidFill>
                <a:srgbClr val="6E1D6D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2C6DE1-B364-CB4F-8E22-D53B2F25040F}"/>
              </a:ext>
            </a:extLst>
          </p:cNvPr>
          <p:cNvSpPr txBox="1"/>
          <p:nvPr/>
        </p:nvSpPr>
        <p:spPr>
          <a:xfrm rot="19131676">
            <a:off x="1511211" y="5711933"/>
            <a:ext cx="962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A4DAA5"/>
                </a:solidFill>
              </a:rPr>
              <a:t>Early</a:t>
            </a:r>
            <a:br>
              <a:rPr lang="en-US" sz="1400" dirty="0">
                <a:solidFill>
                  <a:srgbClr val="A4DAA5"/>
                </a:solidFill>
              </a:rPr>
            </a:br>
            <a:r>
              <a:rPr lang="en-US" sz="1400" dirty="0">
                <a:solidFill>
                  <a:srgbClr val="A4DAA5"/>
                </a:solidFill>
              </a:rPr>
              <a:t>Extinction</a:t>
            </a:r>
            <a:endParaRPr lang="en-US" dirty="0">
              <a:solidFill>
                <a:srgbClr val="A4DAA5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50259C-ADF5-084F-9098-550AA7DAE1FB}"/>
              </a:ext>
            </a:extLst>
          </p:cNvPr>
          <p:cNvSpPr txBox="1"/>
          <p:nvPr/>
        </p:nvSpPr>
        <p:spPr>
          <a:xfrm rot="19131676">
            <a:off x="2105145" y="5736722"/>
            <a:ext cx="962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42775A"/>
                </a:solidFill>
              </a:rPr>
              <a:t>Late</a:t>
            </a:r>
            <a:br>
              <a:rPr lang="en-US" sz="1400" dirty="0">
                <a:solidFill>
                  <a:srgbClr val="42775A"/>
                </a:solidFill>
              </a:rPr>
            </a:br>
            <a:r>
              <a:rPr lang="en-US" sz="1400" dirty="0">
                <a:solidFill>
                  <a:srgbClr val="42775A"/>
                </a:solidFill>
              </a:rPr>
              <a:t>Extinction</a:t>
            </a:r>
            <a:endParaRPr lang="en-US" dirty="0">
              <a:solidFill>
                <a:srgbClr val="42775A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6B404F-3255-3B42-8C75-99DB08D9F37C}"/>
              </a:ext>
            </a:extLst>
          </p:cNvPr>
          <p:cNvSpPr txBox="1"/>
          <p:nvPr/>
        </p:nvSpPr>
        <p:spPr>
          <a:xfrm rot="19131676">
            <a:off x="3051967" y="5804669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Baseline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C0DF29-B808-BF4F-B3FA-5F245A21CD2C}"/>
              </a:ext>
            </a:extLst>
          </p:cNvPr>
          <p:cNvSpPr txBox="1"/>
          <p:nvPr/>
        </p:nvSpPr>
        <p:spPr>
          <a:xfrm rot="19131676">
            <a:off x="3228275" y="5903433"/>
            <a:ext cx="118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6E1D6D"/>
                </a:solidFill>
              </a:rPr>
              <a:t>Conditioning</a:t>
            </a:r>
            <a:endParaRPr lang="en-US" dirty="0">
              <a:solidFill>
                <a:srgbClr val="6E1D6D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EF69E1-7277-8543-B894-AB394C83136F}"/>
              </a:ext>
            </a:extLst>
          </p:cNvPr>
          <p:cNvSpPr txBox="1"/>
          <p:nvPr/>
        </p:nvSpPr>
        <p:spPr>
          <a:xfrm rot="19131676">
            <a:off x="3919988" y="5736721"/>
            <a:ext cx="962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A4DAA5"/>
                </a:solidFill>
              </a:rPr>
              <a:t>Early</a:t>
            </a:r>
            <a:br>
              <a:rPr lang="en-US" sz="1400" dirty="0">
                <a:solidFill>
                  <a:srgbClr val="A4DAA5"/>
                </a:solidFill>
              </a:rPr>
            </a:br>
            <a:r>
              <a:rPr lang="en-US" sz="1400" dirty="0">
                <a:solidFill>
                  <a:srgbClr val="A4DAA5"/>
                </a:solidFill>
              </a:rPr>
              <a:t>Extinction</a:t>
            </a:r>
            <a:endParaRPr lang="en-US" dirty="0">
              <a:solidFill>
                <a:srgbClr val="A4DAA5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F954B1-3BDE-A445-ADA4-AAB52DFFA81B}"/>
              </a:ext>
            </a:extLst>
          </p:cNvPr>
          <p:cNvSpPr txBox="1"/>
          <p:nvPr/>
        </p:nvSpPr>
        <p:spPr>
          <a:xfrm rot="19131676">
            <a:off x="4513922" y="5761510"/>
            <a:ext cx="962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42775A"/>
                </a:solidFill>
              </a:rPr>
              <a:t>Late</a:t>
            </a:r>
            <a:br>
              <a:rPr lang="en-US" sz="1400" dirty="0">
                <a:solidFill>
                  <a:srgbClr val="42775A"/>
                </a:solidFill>
              </a:rPr>
            </a:br>
            <a:r>
              <a:rPr lang="en-US" sz="1400" dirty="0">
                <a:solidFill>
                  <a:srgbClr val="42775A"/>
                </a:solidFill>
              </a:rPr>
              <a:t>Extinction</a:t>
            </a:r>
            <a:endParaRPr lang="en-US" dirty="0">
              <a:solidFill>
                <a:srgbClr val="42775A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7EEF77-1642-1140-B24D-0C7FC19D8414}"/>
              </a:ext>
            </a:extLst>
          </p:cNvPr>
          <p:cNvSpPr txBox="1"/>
          <p:nvPr/>
        </p:nvSpPr>
        <p:spPr>
          <a:xfrm rot="19131676">
            <a:off x="6282318" y="5823497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Baseline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6BD0CB-E272-4A43-AC20-720DFF1EF4E1}"/>
              </a:ext>
            </a:extLst>
          </p:cNvPr>
          <p:cNvSpPr txBox="1"/>
          <p:nvPr/>
        </p:nvSpPr>
        <p:spPr>
          <a:xfrm rot="19131676">
            <a:off x="6458626" y="5922261"/>
            <a:ext cx="118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6E1D6D"/>
                </a:solidFill>
              </a:rPr>
              <a:t>Conditioning</a:t>
            </a:r>
            <a:endParaRPr lang="en-US" dirty="0">
              <a:solidFill>
                <a:srgbClr val="6E1D6D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3735DF-A5D2-0A42-9304-DDB01ADDDB36}"/>
              </a:ext>
            </a:extLst>
          </p:cNvPr>
          <p:cNvSpPr txBox="1"/>
          <p:nvPr/>
        </p:nvSpPr>
        <p:spPr>
          <a:xfrm rot="19131676">
            <a:off x="7150339" y="5755549"/>
            <a:ext cx="962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A4DAA5"/>
                </a:solidFill>
              </a:rPr>
              <a:t>Early</a:t>
            </a:r>
            <a:br>
              <a:rPr lang="en-US" sz="1400" dirty="0">
                <a:solidFill>
                  <a:srgbClr val="A4DAA5"/>
                </a:solidFill>
              </a:rPr>
            </a:br>
            <a:r>
              <a:rPr lang="en-US" sz="1400" dirty="0">
                <a:solidFill>
                  <a:srgbClr val="A4DAA5"/>
                </a:solidFill>
              </a:rPr>
              <a:t>Extinction</a:t>
            </a:r>
            <a:endParaRPr lang="en-US" dirty="0">
              <a:solidFill>
                <a:srgbClr val="A4DAA5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E3DCC4-D356-B04D-8F31-E63A7DFFAA79}"/>
              </a:ext>
            </a:extLst>
          </p:cNvPr>
          <p:cNvSpPr txBox="1"/>
          <p:nvPr/>
        </p:nvSpPr>
        <p:spPr>
          <a:xfrm rot="19131676">
            <a:off x="7744273" y="5780338"/>
            <a:ext cx="962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42775A"/>
                </a:solidFill>
              </a:rPr>
              <a:t>Late</a:t>
            </a:r>
            <a:br>
              <a:rPr lang="en-US" sz="1400" dirty="0">
                <a:solidFill>
                  <a:srgbClr val="42775A"/>
                </a:solidFill>
              </a:rPr>
            </a:br>
            <a:r>
              <a:rPr lang="en-US" sz="1400" dirty="0">
                <a:solidFill>
                  <a:srgbClr val="42775A"/>
                </a:solidFill>
              </a:rPr>
              <a:t>Extinction</a:t>
            </a:r>
            <a:endParaRPr lang="en-US" dirty="0">
              <a:solidFill>
                <a:srgbClr val="42775A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363943-424F-D349-A0E8-85C5A6D4E84A}"/>
              </a:ext>
            </a:extLst>
          </p:cNvPr>
          <p:cNvSpPr txBox="1"/>
          <p:nvPr/>
        </p:nvSpPr>
        <p:spPr>
          <a:xfrm rot="19131676">
            <a:off x="8731589" y="5785668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Baseline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107E1C-BF5F-F74D-A54D-00F1A5EFB1A0}"/>
              </a:ext>
            </a:extLst>
          </p:cNvPr>
          <p:cNvSpPr txBox="1"/>
          <p:nvPr/>
        </p:nvSpPr>
        <p:spPr>
          <a:xfrm rot="19131676">
            <a:off x="8907897" y="5884432"/>
            <a:ext cx="118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6E1D6D"/>
                </a:solidFill>
              </a:rPr>
              <a:t>Conditioning</a:t>
            </a:r>
            <a:endParaRPr lang="en-US" dirty="0">
              <a:solidFill>
                <a:srgbClr val="6E1D6D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4EA99E-3ABA-364E-BE88-B38E28E645A7}"/>
              </a:ext>
            </a:extLst>
          </p:cNvPr>
          <p:cNvSpPr txBox="1"/>
          <p:nvPr/>
        </p:nvSpPr>
        <p:spPr>
          <a:xfrm rot="19131676">
            <a:off x="9599610" y="5717720"/>
            <a:ext cx="962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A4DAA5"/>
                </a:solidFill>
              </a:rPr>
              <a:t>Early</a:t>
            </a:r>
            <a:br>
              <a:rPr lang="en-US" sz="1400" dirty="0">
                <a:solidFill>
                  <a:srgbClr val="A4DAA5"/>
                </a:solidFill>
              </a:rPr>
            </a:br>
            <a:r>
              <a:rPr lang="en-US" sz="1400" dirty="0">
                <a:solidFill>
                  <a:srgbClr val="A4DAA5"/>
                </a:solidFill>
              </a:rPr>
              <a:t>Extinction</a:t>
            </a:r>
            <a:endParaRPr lang="en-US" dirty="0">
              <a:solidFill>
                <a:srgbClr val="A4DAA5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664D0C-DF63-2447-B7ED-0584AC90BD72}"/>
              </a:ext>
            </a:extLst>
          </p:cNvPr>
          <p:cNvSpPr txBox="1"/>
          <p:nvPr/>
        </p:nvSpPr>
        <p:spPr>
          <a:xfrm rot="19131676">
            <a:off x="10193544" y="5742509"/>
            <a:ext cx="962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42775A"/>
                </a:solidFill>
              </a:rPr>
              <a:t>Late</a:t>
            </a:r>
            <a:br>
              <a:rPr lang="en-US" sz="1400" dirty="0">
                <a:solidFill>
                  <a:srgbClr val="42775A"/>
                </a:solidFill>
              </a:rPr>
            </a:br>
            <a:r>
              <a:rPr lang="en-US" sz="1400" dirty="0">
                <a:solidFill>
                  <a:srgbClr val="42775A"/>
                </a:solidFill>
              </a:rPr>
              <a:t>Extinction</a:t>
            </a:r>
            <a:endParaRPr lang="en-US" dirty="0">
              <a:solidFill>
                <a:srgbClr val="42775A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CDDA423-2DBD-774B-9127-82A06CE2C1CC}"/>
              </a:ext>
            </a:extLst>
          </p:cNvPr>
          <p:cNvSpPr/>
          <p:nvPr/>
        </p:nvSpPr>
        <p:spPr>
          <a:xfrm>
            <a:off x="1419789" y="3351889"/>
            <a:ext cx="462799" cy="1838675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E199332-15E3-AA46-AA34-6F7BD2F9F9FF}"/>
              </a:ext>
            </a:extLst>
          </p:cNvPr>
          <p:cNvSpPr/>
          <p:nvPr/>
        </p:nvSpPr>
        <p:spPr>
          <a:xfrm>
            <a:off x="1882588" y="2918012"/>
            <a:ext cx="522865" cy="2265461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4148D2B-A254-8747-8B04-30AC00224116}"/>
              </a:ext>
            </a:extLst>
          </p:cNvPr>
          <p:cNvSpPr/>
          <p:nvPr/>
        </p:nvSpPr>
        <p:spPr>
          <a:xfrm>
            <a:off x="2354806" y="2925103"/>
            <a:ext cx="549246" cy="2265461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DC9CE8-D1C0-3346-9B9A-C702C6538156}"/>
              </a:ext>
            </a:extLst>
          </p:cNvPr>
          <p:cNvSpPr txBox="1"/>
          <p:nvPr/>
        </p:nvSpPr>
        <p:spPr>
          <a:xfrm>
            <a:off x="1572572" y="2217893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vmPFC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600347-97BE-824C-9C65-592E38B945E4}"/>
              </a:ext>
            </a:extLst>
          </p:cNvPr>
          <p:cNvSpPr txBox="1"/>
          <p:nvPr/>
        </p:nvSpPr>
        <p:spPr>
          <a:xfrm>
            <a:off x="7271227" y="2251878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vmPFC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B0E320-0C36-6240-81ED-74AA650B4C88}"/>
              </a:ext>
            </a:extLst>
          </p:cNvPr>
          <p:cNvSpPr txBox="1"/>
          <p:nvPr/>
        </p:nvSpPr>
        <p:spPr>
          <a:xfrm>
            <a:off x="4117504" y="222859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dACC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9B79EAE-89F9-5940-A0D3-B8423AB3D192}"/>
              </a:ext>
            </a:extLst>
          </p:cNvPr>
          <p:cNvSpPr txBox="1"/>
          <p:nvPr/>
        </p:nvSpPr>
        <p:spPr>
          <a:xfrm>
            <a:off x="9814859" y="225187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dACC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D9EC957-DE36-7749-9137-D628037C6B68}"/>
              </a:ext>
            </a:extLst>
          </p:cNvPr>
          <p:cNvSpPr txBox="1"/>
          <p:nvPr/>
        </p:nvSpPr>
        <p:spPr>
          <a:xfrm>
            <a:off x="4809776" y="1346361"/>
            <a:ext cx="20168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EE7D31"/>
                </a:solidFill>
              </a:rPr>
              <a:t>CS+</a:t>
            </a:r>
            <a:r>
              <a:rPr lang="en-US" sz="2400" dirty="0"/>
              <a:t> – </a:t>
            </a:r>
            <a:r>
              <a:rPr lang="en-US" sz="2400" dirty="0">
                <a:solidFill>
                  <a:srgbClr val="7F8081"/>
                </a:solidFill>
              </a:rPr>
              <a:t>CS-</a:t>
            </a:r>
          </a:p>
          <a:p>
            <a:pPr algn="ctr"/>
            <a:r>
              <a:rPr lang="en-US" sz="2400" dirty="0"/>
              <a:t>Relative ERS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EBFEDE4-CE9D-8A42-AE75-CB8F21BEC865}"/>
              </a:ext>
            </a:extLst>
          </p:cNvPr>
          <p:cNvSpPr/>
          <p:nvPr/>
        </p:nvSpPr>
        <p:spPr>
          <a:xfrm>
            <a:off x="4037993" y="2531003"/>
            <a:ext cx="522865" cy="2727831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98563B0-E13A-3844-B0B4-DAF2479621A9}"/>
              </a:ext>
            </a:extLst>
          </p:cNvPr>
          <p:cNvSpPr/>
          <p:nvPr/>
        </p:nvSpPr>
        <p:spPr>
          <a:xfrm>
            <a:off x="4541502" y="2631115"/>
            <a:ext cx="462799" cy="2644135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A9031C7-6448-844E-812E-A1A7576B5C95}"/>
              </a:ext>
            </a:extLst>
          </p:cNvPr>
          <p:cNvSpPr/>
          <p:nvPr/>
        </p:nvSpPr>
        <p:spPr>
          <a:xfrm>
            <a:off x="4994983" y="2613319"/>
            <a:ext cx="563115" cy="2661931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FA2B359-2DF4-9846-AFF2-CDEF38388611}"/>
              </a:ext>
            </a:extLst>
          </p:cNvPr>
          <p:cNvSpPr/>
          <p:nvPr/>
        </p:nvSpPr>
        <p:spPr>
          <a:xfrm>
            <a:off x="3500510" y="2826637"/>
            <a:ext cx="569466" cy="2727831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B8BB58B-CFDF-E842-B793-B4A04F2E28CF}"/>
              </a:ext>
            </a:extLst>
          </p:cNvPr>
          <p:cNvSpPr/>
          <p:nvPr/>
        </p:nvSpPr>
        <p:spPr>
          <a:xfrm>
            <a:off x="7123633" y="2555924"/>
            <a:ext cx="462799" cy="2974994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FA077FE-4E32-F347-9A4B-551C0FE3AA6F}"/>
              </a:ext>
            </a:extLst>
          </p:cNvPr>
          <p:cNvSpPr/>
          <p:nvPr/>
        </p:nvSpPr>
        <p:spPr>
          <a:xfrm>
            <a:off x="7586432" y="2632529"/>
            <a:ext cx="462799" cy="2644135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E9CFCED-BB0F-6442-A446-8A9307709194}"/>
              </a:ext>
            </a:extLst>
          </p:cNvPr>
          <p:cNvSpPr/>
          <p:nvPr/>
        </p:nvSpPr>
        <p:spPr>
          <a:xfrm>
            <a:off x="8018400" y="2621824"/>
            <a:ext cx="563115" cy="2723382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11DC01B-AB29-D845-82E2-AA554EA0B554}"/>
              </a:ext>
            </a:extLst>
          </p:cNvPr>
          <p:cNvSpPr/>
          <p:nvPr/>
        </p:nvSpPr>
        <p:spPr>
          <a:xfrm>
            <a:off x="6567573" y="2865896"/>
            <a:ext cx="586891" cy="2727831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8866F5F-FD68-4E4C-8EB2-5EE926DB88AB}"/>
              </a:ext>
            </a:extLst>
          </p:cNvPr>
          <p:cNvSpPr/>
          <p:nvPr/>
        </p:nvSpPr>
        <p:spPr>
          <a:xfrm>
            <a:off x="9715456" y="2570994"/>
            <a:ext cx="462799" cy="2974994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E699A43-881A-7D44-94C5-7E78E3A983B6}"/>
              </a:ext>
            </a:extLst>
          </p:cNvPr>
          <p:cNvSpPr/>
          <p:nvPr/>
        </p:nvSpPr>
        <p:spPr>
          <a:xfrm>
            <a:off x="10189105" y="2613319"/>
            <a:ext cx="462799" cy="2644135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DB70AB7-6427-5348-AE5D-99A8840091B3}"/>
              </a:ext>
            </a:extLst>
          </p:cNvPr>
          <p:cNvSpPr/>
          <p:nvPr/>
        </p:nvSpPr>
        <p:spPr>
          <a:xfrm>
            <a:off x="10651904" y="2592905"/>
            <a:ext cx="563115" cy="2723382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7AFF54D-5180-D24F-A8FF-147095C7FA28}"/>
              </a:ext>
            </a:extLst>
          </p:cNvPr>
          <p:cNvSpPr/>
          <p:nvPr/>
        </p:nvSpPr>
        <p:spPr>
          <a:xfrm>
            <a:off x="9169886" y="2862141"/>
            <a:ext cx="584282" cy="2727831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73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68D17-4D26-3F4B-B2E4-B50C3985E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5BC269-1EDD-5F48-916D-349D994B8DD0}"/>
              </a:ext>
            </a:extLst>
          </p:cNvPr>
          <p:cNvSpPr txBox="1"/>
          <p:nvPr/>
        </p:nvSpPr>
        <p:spPr>
          <a:xfrm>
            <a:off x="2683446" y="1825745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Control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88DD92-1D08-1344-9D3F-A9F3E8CDAC81}"/>
              </a:ext>
            </a:extLst>
          </p:cNvPr>
          <p:cNvSpPr txBox="1"/>
          <p:nvPr/>
        </p:nvSpPr>
        <p:spPr>
          <a:xfrm>
            <a:off x="8570651" y="1859266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PTSD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A2869A-C02C-374E-A062-4762270248B0}"/>
              </a:ext>
            </a:extLst>
          </p:cNvPr>
          <p:cNvSpPr txBox="1"/>
          <p:nvPr/>
        </p:nvSpPr>
        <p:spPr>
          <a:xfrm>
            <a:off x="3687677" y="1346361"/>
            <a:ext cx="42611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6E1D6D"/>
                </a:solidFill>
              </a:rPr>
              <a:t>Conditioning</a:t>
            </a:r>
            <a:r>
              <a:rPr lang="en-US" sz="2400" dirty="0"/>
              <a:t> – </a:t>
            </a:r>
            <a:r>
              <a:rPr lang="en-US" sz="2400" dirty="0">
                <a:solidFill>
                  <a:srgbClr val="42775A"/>
                </a:solidFill>
              </a:rPr>
              <a:t>Late Extinction</a:t>
            </a:r>
          </a:p>
          <a:p>
            <a:pPr algn="ctr"/>
            <a:r>
              <a:rPr lang="en-US" sz="2400" dirty="0"/>
              <a:t>Relative ERS</a:t>
            </a:r>
            <a:endParaRPr lang="en-US" sz="2400" dirty="0">
              <a:solidFill>
                <a:srgbClr val="7F808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D830B8-FDF8-604D-90FB-E5DBF630E8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97595" y="2581835"/>
            <a:ext cx="4031210" cy="3314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2D3474-4939-4A45-9254-7A81293F245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636172" y="2581835"/>
            <a:ext cx="4076546" cy="3314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718EEC1-35E3-154C-A45C-99B0E93037D2}"/>
              </a:ext>
            </a:extLst>
          </p:cNvPr>
          <p:cNvSpPr txBox="1"/>
          <p:nvPr/>
        </p:nvSpPr>
        <p:spPr>
          <a:xfrm>
            <a:off x="226634" y="1336046"/>
            <a:ext cx="1873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CS+ (left)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93DF08-79E9-434B-8AA2-6F5669ECD4D0}"/>
              </a:ext>
            </a:extLst>
          </p:cNvPr>
          <p:cNvSpPr txBox="1"/>
          <p:nvPr/>
        </p:nvSpPr>
        <p:spPr>
          <a:xfrm>
            <a:off x="226635" y="1850451"/>
            <a:ext cx="1873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F8080"/>
                </a:solidFill>
              </a:rPr>
              <a:t>CS- (right)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C2120E-D2F6-9145-8BE0-964BA89D2EE1}"/>
              </a:ext>
            </a:extLst>
          </p:cNvPr>
          <p:cNvSpPr txBox="1"/>
          <p:nvPr/>
        </p:nvSpPr>
        <p:spPr>
          <a:xfrm>
            <a:off x="2100369" y="5854313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vmPFC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22D41F-CD1F-FC48-9CA1-EE33E1AAEB9C}"/>
              </a:ext>
            </a:extLst>
          </p:cNvPr>
          <p:cNvSpPr txBox="1"/>
          <p:nvPr/>
        </p:nvSpPr>
        <p:spPr>
          <a:xfrm>
            <a:off x="3892141" y="5854313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dACC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E0030D-E799-B842-B8D5-0E8DA0A72052}"/>
              </a:ext>
            </a:extLst>
          </p:cNvPr>
          <p:cNvSpPr txBox="1"/>
          <p:nvPr/>
        </p:nvSpPr>
        <p:spPr>
          <a:xfrm>
            <a:off x="7720338" y="5855719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vmPFC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A36328-DB3C-1F48-B85B-7BCEA530A5A6}"/>
              </a:ext>
            </a:extLst>
          </p:cNvPr>
          <p:cNvSpPr txBox="1"/>
          <p:nvPr/>
        </p:nvSpPr>
        <p:spPr>
          <a:xfrm>
            <a:off x="9358501" y="5854313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dACC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3345C79-1C29-2C48-8AD5-B2E3E0A22C33}"/>
              </a:ext>
            </a:extLst>
          </p:cNvPr>
          <p:cNvSpPr/>
          <p:nvPr/>
        </p:nvSpPr>
        <p:spPr>
          <a:xfrm>
            <a:off x="3530976" y="2506991"/>
            <a:ext cx="1612523" cy="3208009"/>
          </a:xfrm>
          <a:prstGeom prst="rect">
            <a:avLst/>
          </a:prstGeom>
          <a:solidFill>
            <a:srgbClr val="E5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D97FBD-122F-AB46-9842-2C9B1A58E626}"/>
              </a:ext>
            </a:extLst>
          </p:cNvPr>
          <p:cNvSpPr/>
          <p:nvPr/>
        </p:nvSpPr>
        <p:spPr>
          <a:xfrm>
            <a:off x="7270384" y="2632443"/>
            <a:ext cx="1653988" cy="3092824"/>
          </a:xfrm>
          <a:prstGeom prst="rect">
            <a:avLst/>
          </a:prstGeom>
          <a:solidFill>
            <a:srgbClr val="E5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CD864E-53D1-5946-9BBF-2C914859D30A}"/>
              </a:ext>
            </a:extLst>
          </p:cNvPr>
          <p:cNvSpPr/>
          <p:nvPr/>
        </p:nvSpPr>
        <p:spPr>
          <a:xfrm>
            <a:off x="8924371" y="2564583"/>
            <a:ext cx="1913957" cy="3092824"/>
          </a:xfrm>
          <a:prstGeom prst="rect">
            <a:avLst/>
          </a:prstGeom>
          <a:solidFill>
            <a:srgbClr val="E5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0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8EF62-B5AA-3842-BF2E-D6AEE82C3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CC932A-F7E9-3146-BD59-63732A9D4378}"/>
              </a:ext>
            </a:extLst>
          </p:cNvPr>
          <p:cNvSpPr txBox="1"/>
          <p:nvPr/>
        </p:nvSpPr>
        <p:spPr>
          <a:xfrm>
            <a:off x="2899775" y="1561913"/>
            <a:ext cx="2730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EE7D31"/>
                </a:solidFill>
              </a:rPr>
              <a:t>Dunsmoor Lab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30AF0D-807C-8A42-82EE-DAD47410D7C1}"/>
              </a:ext>
            </a:extLst>
          </p:cNvPr>
          <p:cNvSpPr txBox="1"/>
          <p:nvPr/>
        </p:nvSpPr>
        <p:spPr>
          <a:xfrm>
            <a:off x="6195164" y="1536284"/>
            <a:ext cx="3285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42775A"/>
                </a:solidFill>
              </a:rPr>
              <a:t>Lewis-Peacock Lab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68C0A5-5F5E-694E-BD8A-04E7A8CAA1FF}"/>
              </a:ext>
            </a:extLst>
          </p:cNvPr>
          <p:cNvCxnSpPr>
            <a:cxnSpLocks/>
          </p:cNvCxnSpPr>
          <p:nvPr/>
        </p:nvCxnSpPr>
        <p:spPr>
          <a:xfrm flipH="1">
            <a:off x="2899775" y="2063149"/>
            <a:ext cx="254904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B0D405-6253-B048-858D-D117A2A91634}"/>
              </a:ext>
            </a:extLst>
          </p:cNvPr>
          <p:cNvCxnSpPr>
            <a:cxnSpLocks/>
          </p:cNvCxnSpPr>
          <p:nvPr/>
        </p:nvCxnSpPr>
        <p:spPr>
          <a:xfrm flipH="1">
            <a:off x="6249443" y="2037520"/>
            <a:ext cx="317534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62A8EDF-91E5-5341-9BD2-C4777D56797B}"/>
              </a:ext>
            </a:extLst>
          </p:cNvPr>
          <p:cNvSpPr txBox="1"/>
          <p:nvPr/>
        </p:nvSpPr>
        <p:spPr>
          <a:xfrm>
            <a:off x="3018584" y="2118034"/>
            <a:ext cx="249305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Joey Dunsmoor, Ph.D.</a:t>
            </a:r>
          </a:p>
          <a:p>
            <a:r>
              <a:rPr lang="en-US" dirty="0"/>
              <a:t>Emily </a:t>
            </a:r>
            <a:r>
              <a:rPr lang="en-US" dirty="0" err="1"/>
              <a:t>Leiker</a:t>
            </a:r>
            <a:r>
              <a:rPr lang="en-US" dirty="0"/>
              <a:t>, Ph.D.</a:t>
            </a:r>
          </a:p>
          <a:p>
            <a:r>
              <a:rPr lang="en-US" dirty="0"/>
              <a:t>Sam Cooper, Ph.D.</a:t>
            </a:r>
          </a:p>
          <a:p>
            <a:r>
              <a:rPr lang="en-US" dirty="0"/>
              <a:t>Carola Salvi, Ph.D.</a:t>
            </a:r>
          </a:p>
          <a:p>
            <a:r>
              <a:rPr lang="en-US" dirty="0"/>
              <a:t>Augustin Hennings</a:t>
            </a:r>
          </a:p>
          <a:p>
            <a:r>
              <a:rPr lang="en-US" dirty="0"/>
              <a:t>Nicole Keller</a:t>
            </a:r>
          </a:p>
          <a:p>
            <a:r>
              <a:rPr lang="en-US" dirty="0"/>
              <a:t>Ayesha </a:t>
            </a:r>
            <a:r>
              <a:rPr lang="en-US" dirty="0" err="1"/>
              <a:t>Nadiadwala</a:t>
            </a:r>
            <a:endParaRPr lang="en-US" dirty="0"/>
          </a:p>
          <a:p>
            <a:r>
              <a:rPr lang="en-US" dirty="0">
                <a:solidFill>
                  <a:srgbClr val="429EB5"/>
                </a:solidFill>
              </a:rPr>
              <a:t>Mason McClay</a:t>
            </a:r>
          </a:p>
          <a:p>
            <a:r>
              <a:rPr lang="en-US" dirty="0"/>
              <a:t>Carly Hatchell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8CCD28-DF71-E146-A8A9-85ACBC4C09AA}"/>
              </a:ext>
            </a:extLst>
          </p:cNvPr>
          <p:cNvSpPr txBox="1"/>
          <p:nvPr/>
        </p:nvSpPr>
        <p:spPr>
          <a:xfrm>
            <a:off x="6321319" y="2085133"/>
            <a:ext cx="315983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Jarrod Lewis-Peacock, Ph.D.</a:t>
            </a:r>
          </a:p>
          <a:p>
            <a:r>
              <a:rPr lang="en-US" dirty="0"/>
              <a:t>Elizabeth </a:t>
            </a:r>
            <a:r>
              <a:rPr lang="en-US" dirty="0" err="1"/>
              <a:t>Lorenc</a:t>
            </a:r>
            <a:r>
              <a:rPr lang="en-US" dirty="0"/>
              <a:t>, Ph.D.</a:t>
            </a:r>
          </a:p>
          <a:p>
            <a:r>
              <a:rPr lang="en-US" dirty="0"/>
              <a:t>Ethan </a:t>
            </a:r>
            <a:r>
              <a:rPr lang="en-US" dirty="0" err="1"/>
              <a:t>Oblak</a:t>
            </a:r>
            <a:r>
              <a:rPr lang="en-US" dirty="0"/>
              <a:t>, Ph.D.</a:t>
            </a:r>
          </a:p>
          <a:p>
            <a:r>
              <a:rPr lang="en-US" dirty="0" err="1"/>
              <a:t>Hyojeong</a:t>
            </a:r>
            <a:r>
              <a:rPr lang="en-US" dirty="0"/>
              <a:t> Kim</a:t>
            </a:r>
          </a:p>
          <a:p>
            <a:r>
              <a:rPr lang="en-US" dirty="0"/>
              <a:t>Seth </a:t>
            </a:r>
            <a:r>
              <a:rPr lang="en-US" dirty="0" err="1"/>
              <a:t>Koslov</a:t>
            </a:r>
            <a:endParaRPr lang="en-US" dirty="0"/>
          </a:p>
          <a:p>
            <a:r>
              <a:rPr lang="en-US" dirty="0"/>
              <a:t>Remington Mallett</a:t>
            </a:r>
          </a:p>
          <a:p>
            <a:r>
              <a:rPr lang="en-US" dirty="0"/>
              <a:t>Augustin Hennings</a:t>
            </a:r>
          </a:p>
          <a:p>
            <a:r>
              <a:rPr lang="en-US" dirty="0"/>
              <a:t>Allison </a:t>
            </a:r>
            <a:r>
              <a:rPr lang="en-US" dirty="0" err="1"/>
              <a:t>Bruning</a:t>
            </a:r>
            <a:endParaRPr lang="en-US" dirty="0"/>
          </a:p>
          <a:p>
            <a:r>
              <a:rPr lang="en-US" dirty="0"/>
              <a:t>Justin </a:t>
            </a:r>
            <a:r>
              <a:rPr lang="en-US" dirty="0" err="1"/>
              <a:t>Kilmary</a:t>
            </a:r>
            <a:endParaRPr lang="en-US" dirty="0"/>
          </a:p>
          <a:p>
            <a:r>
              <a:rPr lang="en-US" dirty="0"/>
              <a:t>Zachary Bretton</a:t>
            </a:r>
          </a:p>
          <a:p>
            <a:r>
              <a:rPr lang="en-US" dirty="0"/>
              <a:t>Katlyn </a:t>
            </a:r>
            <a:r>
              <a:rPr lang="en-US" dirty="0" err="1"/>
              <a:t>Hedgpeth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91ADD8-B74E-AF45-93BB-E8D1A74B09BE}"/>
              </a:ext>
            </a:extLst>
          </p:cNvPr>
          <p:cNvSpPr txBox="1"/>
          <p:nvPr/>
        </p:nvSpPr>
        <p:spPr>
          <a:xfrm>
            <a:off x="3676403" y="5349415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&amp; Many talented undergraduate RAs</a:t>
            </a:r>
          </a:p>
        </p:txBody>
      </p:sp>
    </p:spTree>
    <p:extLst>
      <p:ext uri="{BB962C8B-B14F-4D97-AF65-F5344CB8AC3E}">
        <p14:creationId xmlns:p14="http://schemas.microsoft.com/office/powerpoint/2010/main" val="732194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EEC4137-4D78-B042-9777-40DD5CAA077A}"/>
              </a:ext>
            </a:extLst>
          </p:cNvPr>
          <p:cNvSpPr/>
          <p:nvPr/>
        </p:nvSpPr>
        <p:spPr>
          <a:xfrm>
            <a:off x="1820681" y="3673541"/>
            <a:ext cx="625219" cy="2203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882017-0B9E-C141-B092-6DD2285EE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Specificity of neural coding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5E8F7E-49FB-9347-97B6-E97437558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9983"/>
          <a:stretch/>
        </p:blipFill>
        <p:spPr>
          <a:xfrm>
            <a:off x="2277747" y="3673541"/>
            <a:ext cx="6751092" cy="220314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7F4B01-2AAD-A343-A5A9-5004D2557AC9}"/>
              </a:ext>
            </a:extLst>
          </p:cNvPr>
          <p:cNvSpPr txBox="1"/>
          <p:nvPr/>
        </p:nvSpPr>
        <p:spPr>
          <a:xfrm>
            <a:off x="2230084" y="5876683"/>
            <a:ext cx="2401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Encoding and tagging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99B161-D72C-794C-AB0B-38E51310176B}"/>
              </a:ext>
            </a:extLst>
          </p:cNvPr>
          <p:cNvSpPr txBox="1"/>
          <p:nvPr/>
        </p:nvSpPr>
        <p:spPr>
          <a:xfrm>
            <a:off x="5030589" y="5868999"/>
            <a:ext cx="1865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Retrieval test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2196F7-8D14-4F41-86F6-801AC087DC75}"/>
              </a:ext>
            </a:extLst>
          </p:cNvPr>
          <p:cNvSpPr txBox="1"/>
          <p:nvPr/>
        </p:nvSpPr>
        <p:spPr>
          <a:xfrm>
            <a:off x="6868965" y="5822128"/>
            <a:ext cx="2401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Engram inhibition or excitation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33ECD1-E73B-DB43-8EA3-77199F3B5AEF}"/>
              </a:ext>
            </a:extLst>
          </p:cNvPr>
          <p:cNvSpPr/>
          <p:nvPr/>
        </p:nvSpPr>
        <p:spPr>
          <a:xfrm>
            <a:off x="2374540" y="3811060"/>
            <a:ext cx="625219" cy="184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40FC0C-DE40-E747-B210-CF95DC166054}"/>
              </a:ext>
            </a:extLst>
          </p:cNvPr>
          <p:cNvSpPr txBox="1"/>
          <p:nvPr/>
        </p:nvSpPr>
        <p:spPr>
          <a:xfrm>
            <a:off x="1809139" y="3852915"/>
            <a:ext cx="1200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Dentate Gyrus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71E774-B347-3944-A910-61854DF2C36C}"/>
              </a:ext>
            </a:extLst>
          </p:cNvPr>
          <p:cNvSpPr txBox="1"/>
          <p:nvPr/>
        </p:nvSpPr>
        <p:spPr>
          <a:xfrm>
            <a:off x="9752358" y="6533309"/>
            <a:ext cx="24785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Frankland </a:t>
            </a:r>
            <a:r>
              <a:rPr lang="en-US" sz="1100" i="1" dirty="0"/>
              <a:t>et al</a:t>
            </a:r>
            <a:r>
              <a:rPr lang="en-US" sz="1100" dirty="0"/>
              <a:t>., 2019 </a:t>
            </a:r>
            <a:r>
              <a:rPr lang="en-US" sz="1100" i="1" dirty="0"/>
              <a:t>Nat. </a:t>
            </a:r>
            <a:r>
              <a:rPr lang="en-US" sz="1100" i="1" dirty="0" err="1"/>
              <a:t>Neurosci</a:t>
            </a:r>
            <a:r>
              <a:rPr lang="en-US" sz="1100" i="1" dirty="0"/>
              <a:t>.</a:t>
            </a:r>
            <a:endParaRPr lang="en-US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F6318A-7F1E-BC4D-8D2A-96C1D735BEA7}"/>
              </a:ext>
            </a:extLst>
          </p:cNvPr>
          <p:cNvSpPr txBox="1"/>
          <p:nvPr/>
        </p:nvSpPr>
        <p:spPr>
          <a:xfrm>
            <a:off x="1223586" y="1532771"/>
            <a:ext cx="9861047" cy="1843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 neural circuits which encode a memory reactivate during retrieval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Fear and extinction engrams are stable and separable, in rodents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Engram manipulation leads to retrieval or blocking of associative memories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A92A48-4B75-0440-A006-ABD46E3D9E3A}"/>
              </a:ext>
            </a:extLst>
          </p:cNvPr>
          <p:cNvSpPr/>
          <p:nvPr/>
        </p:nvSpPr>
        <p:spPr>
          <a:xfrm>
            <a:off x="9028839" y="3673541"/>
            <a:ext cx="878258" cy="2203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24BE9E-C32D-F740-A3F9-ADA2EB66DDA7}"/>
              </a:ext>
            </a:extLst>
          </p:cNvPr>
          <p:cNvSpPr txBox="1"/>
          <p:nvPr/>
        </p:nvSpPr>
        <p:spPr>
          <a:xfrm>
            <a:off x="8428558" y="3778338"/>
            <a:ext cx="1590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Optogenetic manipulation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817CB8-5C69-8642-9ACA-8F3A5504665C}"/>
              </a:ext>
            </a:extLst>
          </p:cNvPr>
          <p:cNvSpPr/>
          <p:nvPr/>
        </p:nvSpPr>
        <p:spPr>
          <a:xfrm>
            <a:off x="4995609" y="3638374"/>
            <a:ext cx="1884035" cy="2794918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D10A9B-C276-264E-B491-A4DE7F3EF722}"/>
              </a:ext>
            </a:extLst>
          </p:cNvPr>
          <p:cNvSpPr/>
          <p:nvPr/>
        </p:nvSpPr>
        <p:spPr>
          <a:xfrm>
            <a:off x="6844663" y="3638374"/>
            <a:ext cx="3062434" cy="2830085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633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4" grpId="0"/>
      <p:bldP spid="11" grpId="0"/>
      <p:bldP spid="13" grpId="0"/>
      <p:bldP spid="7" grpId="0" animBg="1"/>
      <p:bldP spid="15" grpId="0"/>
      <p:bldP spid="17" grpId="0"/>
      <p:bldP spid="20" grpId="0" animBg="1"/>
      <p:bldP spid="21" grpId="0"/>
      <p:bldP spid="22" grpId="0" animBg="1"/>
      <p:bldP spid="22" grpId="1" animBg="1"/>
      <p:bldP spid="23" grpId="0" animBg="1"/>
      <p:bldP spid="23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73282-4E78-0C40-AFF8-18F60E806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vs. implicit memory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009D5E-1C0E-0345-86AD-BE80339B6B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5437" y="2598556"/>
            <a:ext cx="5468577" cy="33281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96A1DE-E956-534C-BF6F-5FD73E20F9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16812" y="2602022"/>
            <a:ext cx="5468577" cy="33281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F9F762-F47E-874E-9B21-932659CDAFFE}"/>
              </a:ext>
            </a:extLst>
          </p:cNvPr>
          <p:cNvSpPr txBox="1"/>
          <p:nvPr/>
        </p:nvSpPr>
        <p:spPr>
          <a:xfrm>
            <a:off x="2879523" y="2007150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Control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AC1083-D6CD-8A43-BAEC-6FB938FCEA49}"/>
              </a:ext>
            </a:extLst>
          </p:cNvPr>
          <p:cNvSpPr txBox="1"/>
          <p:nvPr/>
        </p:nvSpPr>
        <p:spPr>
          <a:xfrm>
            <a:off x="8714400" y="2052246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PTSD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7110AD-C51E-DC48-869B-992948F5E0FD}"/>
              </a:ext>
            </a:extLst>
          </p:cNvPr>
          <p:cNvSpPr txBox="1"/>
          <p:nvPr/>
        </p:nvSpPr>
        <p:spPr>
          <a:xfrm rot="19131676">
            <a:off x="710902" y="6042695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Baseline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B3AA0A-83D9-ED4B-BAC0-4BCE3D0406C1}"/>
              </a:ext>
            </a:extLst>
          </p:cNvPr>
          <p:cNvSpPr txBox="1"/>
          <p:nvPr/>
        </p:nvSpPr>
        <p:spPr>
          <a:xfrm rot="19131676">
            <a:off x="966501" y="6118910"/>
            <a:ext cx="118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6E1D6D"/>
                </a:solidFill>
              </a:rPr>
              <a:t>Conditioning</a:t>
            </a:r>
            <a:endParaRPr lang="en-US" dirty="0">
              <a:solidFill>
                <a:srgbClr val="6E1D6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49F490-4872-0A45-B14D-E8C9342DB2F2}"/>
              </a:ext>
            </a:extLst>
          </p:cNvPr>
          <p:cNvSpPr txBox="1"/>
          <p:nvPr/>
        </p:nvSpPr>
        <p:spPr>
          <a:xfrm rot="19131676">
            <a:off x="1684860" y="5965121"/>
            <a:ext cx="962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A4DAA5"/>
                </a:solidFill>
              </a:rPr>
              <a:t>Early</a:t>
            </a:r>
            <a:br>
              <a:rPr lang="en-US" sz="1400" dirty="0">
                <a:solidFill>
                  <a:srgbClr val="A4DAA5"/>
                </a:solidFill>
              </a:rPr>
            </a:br>
            <a:r>
              <a:rPr lang="en-US" sz="1400" dirty="0">
                <a:solidFill>
                  <a:srgbClr val="A4DAA5"/>
                </a:solidFill>
              </a:rPr>
              <a:t>Extinction</a:t>
            </a:r>
            <a:endParaRPr lang="en-US" dirty="0">
              <a:solidFill>
                <a:srgbClr val="A4DAA5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FEB12A-9BBA-7A41-98A9-B0176AE79FB1}"/>
              </a:ext>
            </a:extLst>
          </p:cNvPr>
          <p:cNvSpPr txBox="1"/>
          <p:nvPr/>
        </p:nvSpPr>
        <p:spPr>
          <a:xfrm rot="19131676">
            <a:off x="2291902" y="5934973"/>
            <a:ext cx="962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42775A"/>
                </a:solidFill>
              </a:rPr>
              <a:t>Late</a:t>
            </a:r>
            <a:br>
              <a:rPr lang="en-US" sz="1400" dirty="0">
                <a:solidFill>
                  <a:srgbClr val="42775A"/>
                </a:solidFill>
              </a:rPr>
            </a:br>
            <a:r>
              <a:rPr lang="en-US" sz="1400" dirty="0">
                <a:solidFill>
                  <a:srgbClr val="42775A"/>
                </a:solidFill>
              </a:rPr>
              <a:t>Extinction</a:t>
            </a:r>
            <a:endParaRPr lang="en-US" dirty="0">
              <a:solidFill>
                <a:srgbClr val="42775A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48FFB2-3C60-B24F-AF99-6B0904555114}"/>
              </a:ext>
            </a:extLst>
          </p:cNvPr>
          <p:cNvSpPr txBox="1"/>
          <p:nvPr/>
        </p:nvSpPr>
        <p:spPr>
          <a:xfrm rot="19131676">
            <a:off x="3355849" y="6040224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Baseline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478B0F-FC80-104C-AE4B-B77672CA44A1}"/>
              </a:ext>
            </a:extLst>
          </p:cNvPr>
          <p:cNvSpPr txBox="1"/>
          <p:nvPr/>
        </p:nvSpPr>
        <p:spPr>
          <a:xfrm rot="19131676">
            <a:off x="3579194" y="6153321"/>
            <a:ext cx="118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6E1D6D"/>
                </a:solidFill>
              </a:rPr>
              <a:t>Conditioning</a:t>
            </a:r>
            <a:endParaRPr lang="en-US" dirty="0">
              <a:solidFill>
                <a:srgbClr val="6E1D6D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8D3788-5F0D-BF42-BFDC-F5BBD1363168}"/>
              </a:ext>
            </a:extLst>
          </p:cNvPr>
          <p:cNvSpPr txBox="1"/>
          <p:nvPr/>
        </p:nvSpPr>
        <p:spPr>
          <a:xfrm rot="19131676">
            <a:off x="4359221" y="5942287"/>
            <a:ext cx="962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A4DAA5"/>
                </a:solidFill>
              </a:rPr>
              <a:t>Early</a:t>
            </a:r>
            <a:br>
              <a:rPr lang="en-US" sz="1400" dirty="0">
                <a:solidFill>
                  <a:srgbClr val="A4DAA5"/>
                </a:solidFill>
              </a:rPr>
            </a:br>
            <a:r>
              <a:rPr lang="en-US" sz="1400" dirty="0">
                <a:solidFill>
                  <a:srgbClr val="A4DAA5"/>
                </a:solidFill>
              </a:rPr>
              <a:t>Extinction</a:t>
            </a:r>
            <a:endParaRPr lang="en-US" dirty="0">
              <a:solidFill>
                <a:srgbClr val="A4DAA5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180A11-E243-F34A-B5FA-A16C13303B82}"/>
              </a:ext>
            </a:extLst>
          </p:cNvPr>
          <p:cNvSpPr txBox="1"/>
          <p:nvPr/>
        </p:nvSpPr>
        <p:spPr>
          <a:xfrm rot="19131676">
            <a:off x="4912955" y="5967076"/>
            <a:ext cx="962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42775A"/>
                </a:solidFill>
              </a:rPr>
              <a:t>Late</a:t>
            </a:r>
            <a:br>
              <a:rPr lang="en-US" sz="1400" dirty="0">
                <a:solidFill>
                  <a:srgbClr val="42775A"/>
                </a:solidFill>
              </a:rPr>
            </a:br>
            <a:r>
              <a:rPr lang="en-US" sz="1400" dirty="0">
                <a:solidFill>
                  <a:srgbClr val="42775A"/>
                </a:solidFill>
              </a:rPr>
              <a:t>Extinction</a:t>
            </a:r>
            <a:endParaRPr lang="en-US" dirty="0">
              <a:solidFill>
                <a:srgbClr val="42775A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26E20B-B0A2-F743-8FD7-43ACB865925C}"/>
              </a:ext>
            </a:extLst>
          </p:cNvPr>
          <p:cNvSpPr txBox="1"/>
          <p:nvPr/>
        </p:nvSpPr>
        <p:spPr>
          <a:xfrm rot="19131676">
            <a:off x="6739679" y="6020148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Baseline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D4125E-E3BE-3040-A4AB-42651CB811CF}"/>
              </a:ext>
            </a:extLst>
          </p:cNvPr>
          <p:cNvSpPr txBox="1"/>
          <p:nvPr/>
        </p:nvSpPr>
        <p:spPr>
          <a:xfrm rot="19131676">
            <a:off x="6915987" y="6118912"/>
            <a:ext cx="118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6E1D6D"/>
                </a:solidFill>
              </a:rPr>
              <a:t>Conditioning</a:t>
            </a:r>
            <a:endParaRPr lang="en-US" dirty="0">
              <a:solidFill>
                <a:srgbClr val="6E1D6D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6548FC-C1F1-4C4A-AA78-6958874CBD95}"/>
              </a:ext>
            </a:extLst>
          </p:cNvPr>
          <p:cNvSpPr txBox="1"/>
          <p:nvPr/>
        </p:nvSpPr>
        <p:spPr>
          <a:xfrm rot="19131676">
            <a:off x="7607700" y="5952200"/>
            <a:ext cx="962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A4DAA5"/>
                </a:solidFill>
              </a:rPr>
              <a:t>Early</a:t>
            </a:r>
            <a:br>
              <a:rPr lang="en-US" sz="1400" dirty="0">
                <a:solidFill>
                  <a:srgbClr val="A4DAA5"/>
                </a:solidFill>
              </a:rPr>
            </a:br>
            <a:r>
              <a:rPr lang="en-US" sz="1400" dirty="0">
                <a:solidFill>
                  <a:srgbClr val="A4DAA5"/>
                </a:solidFill>
              </a:rPr>
              <a:t>Extinction</a:t>
            </a:r>
            <a:endParaRPr lang="en-US" dirty="0">
              <a:solidFill>
                <a:srgbClr val="A4DAA5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E3CE4A-A622-F848-B55B-B168E8874963}"/>
              </a:ext>
            </a:extLst>
          </p:cNvPr>
          <p:cNvSpPr txBox="1"/>
          <p:nvPr/>
        </p:nvSpPr>
        <p:spPr>
          <a:xfrm rot="19131676">
            <a:off x="8201634" y="5976989"/>
            <a:ext cx="962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42775A"/>
                </a:solidFill>
              </a:rPr>
              <a:t>Late</a:t>
            </a:r>
            <a:br>
              <a:rPr lang="en-US" sz="1400" dirty="0">
                <a:solidFill>
                  <a:srgbClr val="42775A"/>
                </a:solidFill>
              </a:rPr>
            </a:br>
            <a:r>
              <a:rPr lang="en-US" sz="1400" dirty="0">
                <a:solidFill>
                  <a:srgbClr val="42775A"/>
                </a:solidFill>
              </a:rPr>
              <a:t>Extinction</a:t>
            </a:r>
            <a:endParaRPr lang="en-US" dirty="0">
              <a:solidFill>
                <a:srgbClr val="42775A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429BE5-FD28-7342-820C-1DC715B72C7E}"/>
              </a:ext>
            </a:extLst>
          </p:cNvPr>
          <p:cNvSpPr txBox="1"/>
          <p:nvPr/>
        </p:nvSpPr>
        <p:spPr>
          <a:xfrm rot="19131676">
            <a:off x="9424958" y="6044638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Baseline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74E5D7-ED03-6441-8F2A-2F8807B9341C}"/>
              </a:ext>
            </a:extLst>
          </p:cNvPr>
          <p:cNvSpPr txBox="1"/>
          <p:nvPr/>
        </p:nvSpPr>
        <p:spPr>
          <a:xfrm rot="19131676">
            <a:off x="9601266" y="6143402"/>
            <a:ext cx="118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6E1D6D"/>
                </a:solidFill>
              </a:rPr>
              <a:t>Conditioning</a:t>
            </a:r>
            <a:endParaRPr lang="en-US" dirty="0">
              <a:solidFill>
                <a:srgbClr val="6E1D6D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D3F545-09AF-844E-8865-45C506DB70C3}"/>
              </a:ext>
            </a:extLst>
          </p:cNvPr>
          <p:cNvSpPr txBox="1"/>
          <p:nvPr/>
        </p:nvSpPr>
        <p:spPr>
          <a:xfrm rot="19131676">
            <a:off x="10292979" y="5976690"/>
            <a:ext cx="962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A4DAA5"/>
                </a:solidFill>
              </a:rPr>
              <a:t>Early</a:t>
            </a:r>
            <a:br>
              <a:rPr lang="en-US" sz="1400" dirty="0">
                <a:solidFill>
                  <a:srgbClr val="A4DAA5"/>
                </a:solidFill>
              </a:rPr>
            </a:br>
            <a:r>
              <a:rPr lang="en-US" sz="1400" dirty="0">
                <a:solidFill>
                  <a:srgbClr val="A4DAA5"/>
                </a:solidFill>
              </a:rPr>
              <a:t>Extinction</a:t>
            </a:r>
            <a:endParaRPr lang="en-US" dirty="0">
              <a:solidFill>
                <a:srgbClr val="A4DAA5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0F3460-3129-A344-A904-80CE92CCED5C}"/>
              </a:ext>
            </a:extLst>
          </p:cNvPr>
          <p:cNvSpPr txBox="1"/>
          <p:nvPr/>
        </p:nvSpPr>
        <p:spPr>
          <a:xfrm rot="19131676">
            <a:off x="10886913" y="6001479"/>
            <a:ext cx="962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42775A"/>
                </a:solidFill>
              </a:rPr>
              <a:t>Late</a:t>
            </a:r>
            <a:br>
              <a:rPr lang="en-US" sz="1400" dirty="0">
                <a:solidFill>
                  <a:srgbClr val="42775A"/>
                </a:solidFill>
              </a:rPr>
            </a:br>
            <a:r>
              <a:rPr lang="en-US" sz="1400" dirty="0">
                <a:solidFill>
                  <a:srgbClr val="42775A"/>
                </a:solidFill>
              </a:rPr>
              <a:t>Extinction</a:t>
            </a:r>
            <a:endParaRPr lang="en-US" dirty="0">
              <a:solidFill>
                <a:srgbClr val="42775A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7A6ABC-DAD5-3245-9811-ADF6234C2A21}"/>
              </a:ext>
            </a:extLst>
          </p:cNvPr>
          <p:cNvSpPr txBox="1"/>
          <p:nvPr/>
        </p:nvSpPr>
        <p:spPr>
          <a:xfrm>
            <a:off x="1746221" y="237249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vmPFC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96DC2A-B05D-2547-A6C0-7ABA49D0D751}"/>
              </a:ext>
            </a:extLst>
          </p:cNvPr>
          <p:cNvSpPr txBox="1"/>
          <p:nvPr/>
        </p:nvSpPr>
        <p:spPr>
          <a:xfrm>
            <a:off x="7574629" y="241735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vmPFC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8A22D0-A1E6-ED47-957F-281F716BCAB5}"/>
              </a:ext>
            </a:extLst>
          </p:cNvPr>
          <p:cNvSpPr txBox="1"/>
          <p:nvPr/>
        </p:nvSpPr>
        <p:spPr>
          <a:xfrm>
            <a:off x="4291153" y="238320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dACC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625C75-6904-2441-BAD6-BAD5603BB2AA}"/>
              </a:ext>
            </a:extLst>
          </p:cNvPr>
          <p:cNvSpPr txBox="1"/>
          <p:nvPr/>
        </p:nvSpPr>
        <p:spPr>
          <a:xfrm>
            <a:off x="9927992" y="240648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dACC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736E28-5477-A041-AF96-B5234EC28996}"/>
              </a:ext>
            </a:extLst>
          </p:cNvPr>
          <p:cNvSpPr txBox="1"/>
          <p:nvPr/>
        </p:nvSpPr>
        <p:spPr>
          <a:xfrm>
            <a:off x="73597" y="1223548"/>
            <a:ext cx="1720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11117F"/>
                </a:solidFill>
              </a:rPr>
              <a:t>HIT (left)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DBFBD9-C9E6-B94B-961A-8F2021BA08FE}"/>
              </a:ext>
            </a:extLst>
          </p:cNvPr>
          <p:cNvSpPr txBox="1"/>
          <p:nvPr/>
        </p:nvSpPr>
        <p:spPr>
          <a:xfrm>
            <a:off x="73597" y="1613030"/>
            <a:ext cx="2246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ACD6E0"/>
                </a:solidFill>
              </a:rPr>
              <a:t>MISS (right)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5D45872-4625-3841-B96A-0EC51E49E76E}"/>
              </a:ext>
            </a:extLst>
          </p:cNvPr>
          <p:cNvSpPr/>
          <p:nvPr/>
        </p:nvSpPr>
        <p:spPr>
          <a:xfrm>
            <a:off x="1528861" y="3415570"/>
            <a:ext cx="462799" cy="2013668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DE5ABB-2C3D-9A4F-8D42-6EA534A8224F}"/>
              </a:ext>
            </a:extLst>
          </p:cNvPr>
          <p:cNvSpPr/>
          <p:nvPr/>
        </p:nvSpPr>
        <p:spPr>
          <a:xfrm>
            <a:off x="1991660" y="2898840"/>
            <a:ext cx="512725" cy="2814384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A866127-DF77-F64E-9F29-59CDAE6FD203}"/>
              </a:ext>
            </a:extLst>
          </p:cNvPr>
          <p:cNvSpPr/>
          <p:nvPr/>
        </p:nvSpPr>
        <p:spPr>
          <a:xfrm>
            <a:off x="2504385" y="2690133"/>
            <a:ext cx="522865" cy="2901937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CAA4A29-BA57-A442-9151-773C4C1DD7A0}"/>
              </a:ext>
            </a:extLst>
          </p:cNvPr>
          <p:cNvSpPr/>
          <p:nvPr/>
        </p:nvSpPr>
        <p:spPr>
          <a:xfrm>
            <a:off x="4272558" y="2698638"/>
            <a:ext cx="522864" cy="2901938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7F1EBBE-1A54-0F46-8281-EC4AEE333F44}"/>
              </a:ext>
            </a:extLst>
          </p:cNvPr>
          <p:cNvSpPr/>
          <p:nvPr/>
        </p:nvSpPr>
        <p:spPr>
          <a:xfrm>
            <a:off x="4788584" y="2996675"/>
            <a:ext cx="462799" cy="2668926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5EAB047-1AC8-E645-A792-AA732DAEF652}"/>
              </a:ext>
            </a:extLst>
          </p:cNvPr>
          <p:cNvSpPr/>
          <p:nvPr/>
        </p:nvSpPr>
        <p:spPr>
          <a:xfrm>
            <a:off x="5242254" y="2898840"/>
            <a:ext cx="563115" cy="2701736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45C4F9-F74B-2246-9AE3-61782205A94E}"/>
              </a:ext>
            </a:extLst>
          </p:cNvPr>
          <p:cNvSpPr/>
          <p:nvPr/>
        </p:nvSpPr>
        <p:spPr>
          <a:xfrm>
            <a:off x="3746074" y="3040875"/>
            <a:ext cx="522865" cy="2727831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A7269D2-DA86-8B40-9BF2-C9746DBE0D76}"/>
              </a:ext>
            </a:extLst>
          </p:cNvPr>
          <p:cNvSpPr/>
          <p:nvPr/>
        </p:nvSpPr>
        <p:spPr>
          <a:xfrm>
            <a:off x="7508741" y="2775814"/>
            <a:ext cx="462799" cy="2974994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A1C693-2242-3447-994E-263E7B152C2F}"/>
              </a:ext>
            </a:extLst>
          </p:cNvPr>
          <p:cNvSpPr/>
          <p:nvPr/>
        </p:nvSpPr>
        <p:spPr>
          <a:xfrm>
            <a:off x="7976824" y="2940561"/>
            <a:ext cx="462799" cy="2644135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F02EAC9-CC57-6C45-91D7-0EE913C009EA}"/>
              </a:ext>
            </a:extLst>
          </p:cNvPr>
          <p:cNvSpPr/>
          <p:nvPr/>
        </p:nvSpPr>
        <p:spPr>
          <a:xfrm>
            <a:off x="8471194" y="2940561"/>
            <a:ext cx="563115" cy="2723382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83C96AA-CDD3-8D4C-8F4D-12A49EE8ECB8}"/>
              </a:ext>
            </a:extLst>
          </p:cNvPr>
          <p:cNvSpPr/>
          <p:nvPr/>
        </p:nvSpPr>
        <p:spPr>
          <a:xfrm>
            <a:off x="7009087" y="3045840"/>
            <a:ext cx="522865" cy="2727831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A3BDE5A-4691-2A43-ABF1-9268E2D4A0A6}"/>
              </a:ext>
            </a:extLst>
          </p:cNvPr>
          <p:cNvSpPr/>
          <p:nvPr/>
        </p:nvSpPr>
        <p:spPr>
          <a:xfrm>
            <a:off x="10249682" y="2691300"/>
            <a:ext cx="462799" cy="2974994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C734CD2-A1E6-0547-817E-25AC76630F10}"/>
              </a:ext>
            </a:extLst>
          </p:cNvPr>
          <p:cNvSpPr/>
          <p:nvPr/>
        </p:nvSpPr>
        <p:spPr>
          <a:xfrm>
            <a:off x="10711179" y="2691300"/>
            <a:ext cx="462799" cy="2781781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F6685B9-561F-F046-9350-230D26F31909}"/>
              </a:ext>
            </a:extLst>
          </p:cNvPr>
          <p:cNvSpPr/>
          <p:nvPr/>
        </p:nvSpPr>
        <p:spPr>
          <a:xfrm>
            <a:off x="11173978" y="2903641"/>
            <a:ext cx="563115" cy="2723382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31BA459-F1E5-5D4C-9D8E-98632D0F8297}"/>
              </a:ext>
            </a:extLst>
          </p:cNvPr>
          <p:cNvSpPr/>
          <p:nvPr/>
        </p:nvSpPr>
        <p:spPr>
          <a:xfrm>
            <a:off x="9757501" y="2873584"/>
            <a:ext cx="522865" cy="2727831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52D87B-D3A0-4D51-9F3B-D771EAC58E9F}"/>
              </a:ext>
            </a:extLst>
          </p:cNvPr>
          <p:cNvSpPr/>
          <p:nvPr/>
        </p:nvSpPr>
        <p:spPr>
          <a:xfrm>
            <a:off x="1066333" y="3415570"/>
            <a:ext cx="462799" cy="2013668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87B85F7-E580-7A4C-93D2-1F110569C17E}"/>
              </a:ext>
            </a:extLst>
          </p:cNvPr>
          <p:cNvSpPr txBox="1"/>
          <p:nvPr/>
        </p:nvSpPr>
        <p:spPr>
          <a:xfrm>
            <a:off x="5277036" y="1305253"/>
            <a:ext cx="20168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EE7D31"/>
                </a:solidFill>
              </a:rPr>
              <a:t>CS+</a:t>
            </a:r>
            <a:r>
              <a:rPr lang="en-US" sz="2400" dirty="0"/>
              <a:t> – </a:t>
            </a:r>
            <a:r>
              <a:rPr lang="en-US" sz="2400" dirty="0">
                <a:solidFill>
                  <a:srgbClr val="7F8081"/>
                </a:solidFill>
              </a:rPr>
              <a:t>CS-</a:t>
            </a:r>
          </a:p>
          <a:p>
            <a:pPr algn="ctr"/>
            <a:r>
              <a:rPr lang="en-US" sz="2400" dirty="0"/>
              <a:t>Relative ERS</a:t>
            </a:r>
          </a:p>
        </p:txBody>
      </p:sp>
    </p:spTree>
    <p:extLst>
      <p:ext uri="{BB962C8B-B14F-4D97-AF65-F5344CB8AC3E}">
        <p14:creationId xmlns:p14="http://schemas.microsoft.com/office/powerpoint/2010/main" val="326190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009FD-9504-CC45-A2BD-17E5009A8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PFC – Insula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885EA4-4A48-FC40-81CA-524A3CCD1918}"/>
              </a:ext>
            </a:extLst>
          </p:cNvPr>
          <p:cNvSpPr txBox="1"/>
          <p:nvPr/>
        </p:nvSpPr>
        <p:spPr>
          <a:xfrm>
            <a:off x="2789343" y="1504945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Control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ACB478-5F6A-524B-B4D7-1DB6D4A9B303}"/>
              </a:ext>
            </a:extLst>
          </p:cNvPr>
          <p:cNvSpPr txBox="1"/>
          <p:nvPr/>
        </p:nvSpPr>
        <p:spPr>
          <a:xfrm rot="19131676">
            <a:off x="1763057" y="5467926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Baseline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A2C304-590A-244E-9C57-ED8B7CD44C32}"/>
              </a:ext>
            </a:extLst>
          </p:cNvPr>
          <p:cNvSpPr txBox="1"/>
          <p:nvPr/>
        </p:nvSpPr>
        <p:spPr>
          <a:xfrm rot="19131676">
            <a:off x="2242912" y="5554169"/>
            <a:ext cx="118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Conditioning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479523-A541-6844-AC40-82168117BBAE}"/>
              </a:ext>
            </a:extLst>
          </p:cNvPr>
          <p:cNvSpPr txBox="1"/>
          <p:nvPr/>
        </p:nvSpPr>
        <p:spPr>
          <a:xfrm rot="19131676">
            <a:off x="3154449" y="5331390"/>
            <a:ext cx="962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Early</a:t>
            </a:r>
            <a:br>
              <a:rPr lang="en-US" sz="1400" dirty="0"/>
            </a:br>
            <a:r>
              <a:rPr lang="en-US" sz="1400" dirty="0"/>
              <a:t>Extinction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9778FE-43D7-2447-B6B2-B2799EEF0CC3}"/>
              </a:ext>
            </a:extLst>
          </p:cNvPr>
          <p:cNvSpPr txBox="1"/>
          <p:nvPr/>
        </p:nvSpPr>
        <p:spPr>
          <a:xfrm rot="19131676">
            <a:off x="3878045" y="5360205"/>
            <a:ext cx="962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Late</a:t>
            </a:r>
            <a:br>
              <a:rPr lang="en-US" sz="1400" dirty="0"/>
            </a:br>
            <a:r>
              <a:rPr lang="en-US" sz="1400" dirty="0"/>
              <a:t>Extinction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F71A6E-1FE4-C143-962D-AA5B77FA2F50}"/>
              </a:ext>
            </a:extLst>
          </p:cNvPr>
          <p:cNvSpPr txBox="1"/>
          <p:nvPr/>
        </p:nvSpPr>
        <p:spPr>
          <a:xfrm>
            <a:off x="8091419" y="1550710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PTSD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15197A-AE9A-EA44-A963-2F84F53B1536}"/>
              </a:ext>
            </a:extLst>
          </p:cNvPr>
          <p:cNvSpPr txBox="1"/>
          <p:nvPr/>
        </p:nvSpPr>
        <p:spPr>
          <a:xfrm rot="19131676">
            <a:off x="6862311" y="5529981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Baseline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D9605A-1046-364E-9898-049503CB22D5}"/>
              </a:ext>
            </a:extLst>
          </p:cNvPr>
          <p:cNvSpPr txBox="1"/>
          <p:nvPr/>
        </p:nvSpPr>
        <p:spPr>
          <a:xfrm rot="19131676">
            <a:off x="7315595" y="5575408"/>
            <a:ext cx="118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Conditioning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C8375D-0FB3-8347-AD99-9CB528E8C1A7}"/>
              </a:ext>
            </a:extLst>
          </p:cNvPr>
          <p:cNvSpPr txBox="1"/>
          <p:nvPr/>
        </p:nvSpPr>
        <p:spPr>
          <a:xfrm rot="19131676">
            <a:off x="8188403" y="5331391"/>
            <a:ext cx="962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Early</a:t>
            </a:r>
            <a:br>
              <a:rPr lang="en-US" sz="1400" dirty="0"/>
            </a:br>
            <a:r>
              <a:rPr lang="en-US" sz="1400" dirty="0"/>
              <a:t>Extinction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E6C6DB-7453-DC49-8477-BB1FECA7C0C2}"/>
              </a:ext>
            </a:extLst>
          </p:cNvPr>
          <p:cNvSpPr txBox="1"/>
          <p:nvPr/>
        </p:nvSpPr>
        <p:spPr>
          <a:xfrm rot="19131676">
            <a:off x="8889186" y="5363669"/>
            <a:ext cx="962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Late</a:t>
            </a:r>
            <a:br>
              <a:rPr lang="en-US" sz="1400" dirty="0"/>
            </a:br>
            <a:r>
              <a:rPr lang="en-US" sz="1400" dirty="0"/>
              <a:t>Extinction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712176-E08C-1141-9037-C1FEBA21D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01" b="6001"/>
          <a:stretch/>
        </p:blipFill>
        <p:spPr>
          <a:xfrm>
            <a:off x="6426608" y="2581835"/>
            <a:ext cx="3806839" cy="27713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A3D62D9-3F0E-214C-B071-D81F993FABBE}"/>
              </a:ext>
            </a:extLst>
          </p:cNvPr>
          <p:cNvSpPr txBox="1"/>
          <p:nvPr/>
        </p:nvSpPr>
        <p:spPr>
          <a:xfrm>
            <a:off x="5039807" y="1346361"/>
            <a:ext cx="1556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CS+ - CS-</a:t>
            </a:r>
          </a:p>
          <a:p>
            <a:pPr algn="ctr"/>
            <a:r>
              <a:rPr lang="en-US" dirty="0"/>
              <a:t>Relative ERS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754A9FB-DD76-3040-B85E-84E8BF59FF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01" b="5829"/>
          <a:stretch/>
        </p:blipFill>
        <p:spPr>
          <a:xfrm>
            <a:off x="1409564" y="2532678"/>
            <a:ext cx="3806840" cy="27769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9FF3AB-DF42-4E49-B214-0C60104DD9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67" r="94648" b="7880"/>
          <a:stretch/>
        </p:blipFill>
        <p:spPr>
          <a:xfrm>
            <a:off x="1160528" y="2056577"/>
            <a:ext cx="249035" cy="33147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6E21864-F407-EA49-BB9D-EECAD81168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67" r="94648" b="7880"/>
          <a:stretch/>
        </p:blipFill>
        <p:spPr>
          <a:xfrm>
            <a:off x="6177573" y="2038523"/>
            <a:ext cx="249035" cy="33147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96B7286-E645-0647-B7B4-FC5872E0943C}"/>
              </a:ext>
            </a:extLst>
          </p:cNvPr>
          <p:cNvSpPr/>
          <p:nvPr/>
        </p:nvSpPr>
        <p:spPr>
          <a:xfrm>
            <a:off x="2693623" y="2581835"/>
            <a:ext cx="684985" cy="2256310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3557E5-DA33-1744-AFD4-22AEB8EDEFF9}"/>
              </a:ext>
            </a:extLst>
          </p:cNvPr>
          <p:cNvSpPr/>
          <p:nvPr/>
        </p:nvSpPr>
        <p:spPr>
          <a:xfrm>
            <a:off x="3378607" y="2553190"/>
            <a:ext cx="775029" cy="2555118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FEEC16-E9ED-BE4F-95CD-476EFED87120}"/>
              </a:ext>
            </a:extLst>
          </p:cNvPr>
          <p:cNvSpPr/>
          <p:nvPr/>
        </p:nvSpPr>
        <p:spPr>
          <a:xfrm>
            <a:off x="4154081" y="2553190"/>
            <a:ext cx="775029" cy="2555118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9ACFC9-8CC0-2E4C-89BD-B24783200B5B}"/>
              </a:ext>
            </a:extLst>
          </p:cNvPr>
          <p:cNvSpPr/>
          <p:nvPr/>
        </p:nvSpPr>
        <p:spPr>
          <a:xfrm>
            <a:off x="7748927" y="2610480"/>
            <a:ext cx="684985" cy="2256310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526EEB-F476-1C4C-B3AA-6AA709A49C4D}"/>
              </a:ext>
            </a:extLst>
          </p:cNvPr>
          <p:cNvSpPr/>
          <p:nvPr/>
        </p:nvSpPr>
        <p:spPr>
          <a:xfrm>
            <a:off x="8433911" y="2581835"/>
            <a:ext cx="775029" cy="2555118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CE71CC0-211E-CA43-ADC5-204309B6DBF7}"/>
              </a:ext>
            </a:extLst>
          </p:cNvPr>
          <p:cNvSpPr/>
          <p:nvPr/>
        </p:nvSpPr>
        <p:spPr>
          <a:xfrm>
            <a:off x="9209385" y="2581835"/>
            <a:ext cx="775029" cy="2555118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A3B37FB-7217-D842-9932-5857B9B775F8}"/>
              </a:ext>
            </a:extLst>
          </p:cNvPr>
          <p:cNvSpPr/>
          <p:nvPr/>
        </p:nvSpPr>
        <p:spPr>
          <a:xfrm>
            <a:off x="6973900" y="2792986"/>
            <a:ext cx="774582" cy="2410979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DDE93C-F2EB-284A-9D75-55ABE14D5090}"/>
              </a:ext>
            </a:extLst>
          </p:cNvPr>
          <p:cNvSpPr txBox="1"/>
          <p:nvPr/>
        </p:nvSpPr>
        <p:spPr>
          <a:xfrm>
            <a:off x="2986032" y="197658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Insula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786F6D-A134-7447-9263-97422ECA27B8}"/>
              </a:ext>
            </a:extLst>
          </p:cNvPr>
          <p:cNvSpPr txBox="1"/>
          <p:nvPr/>
        </p:nvSpPr>
        <p:spPr>
          <a:xfrm>
            <a:off x="8194010" y="1996233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Insula</a:t>
            </a:r>
          </a:p>
        </p:txBody>
      </p:sp>
    </p:spTree>
    <p:extLst>
      <p:ext uri="{BB962C8B-B14F-4D97-AF65-F5344CB8AC3E}">
        <p14:creationId xmlns:p14="http://schemas.microsoft.com/office/powerpoint/2010/main" val="281283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AF9B-F97B-544D-8BFC-3365163A0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PFC – Insula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7C3A2A-399B-7E43-82BE-7E5A5447B2D3}"/>
              </a:ext>
            </a:extLst>
          </p:cNvPr>
          <p:cNvSpPr txBox="1"/>
          <p:nvPr/>
        </p:nvSpPr>
        <p:spPr>
          <a:xfrm>
            <a:off x="2683446" y="1825745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Control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04588C-9107-B64E-B67E-699817436951}"/>
              </a:ext>
            </a:extLst>
          </p:cNvPr>
          <p:cNvSpPr txBox="1"/>
          <p:nvPr/>
        </p:nvSpPr>
        <p:spPr>
          <a:xfrm>
            <a:off x="8570651" y="1859266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PTSD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FB6F20-C17A-6141-92CB-F3FB3032B227}"/>
              </a:ext>
            </a:extLst>
          </p:cNvPr>
          <p:cNvSpPr txBox="1"/>
          <p:nvPr/>
        </p:nvSpPr>
        <p:spPr>
          <a:xfrm>
            <a:off x="4424256" y="1346361"/>
            <a:ext cx="2787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Conditioning – Extinction</a:t>
            </a:r>
          </a:p>
          <a:p>
            <a:pPr algn="ctr"/>
            <a:r>
              <a:rPr lang="en-US" dirty="0"/>
              <a:t>Relative 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0450C5-8CE4-464E-BDCF-CD12E910F590}"/>
              </a:ext>
            </a:extLst>
          </p:cNvPr>
          <p:cNvSpPr txBox="1"/>
          <p:nvPr/>
        </p:nvSpPr>
        <p:spPr>
          <a:xfrm>
            <a:off x="5455535" y="2870001"/>
            <a:ext cx="915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CS+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CFDA2F-1E92-A344-900F-0561593EBA63}"/>
              </a:ext>
            </a:extLst>
          </p:cNvPr>
          <p:cNvSpPr txBox="1"/>
          <p:nvPr/>
        </p:nvSpPr>
        <p:spPr>
          <a:xfrm>
            <a:off x="5464148" y="3293583"/>
            <a:ext cx="871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F8080"/>
                </a:solidFill>
              </a:rPr>
              <a:t>CS-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DCD13A-5ED9-E447-AEA7-DBC274703C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01" b="7236"/>
          <a:stretch/>
        </p:blipFill>
        <p:spPr>
          <a:xfrm>
            <a:off x="6959697" y="2670240"/>
            <a:ext cx="3673783" cy="27220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86A080-066B-CF4C-91F8-E4D0F97A12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01" b="7237"/>
          <a:stretch/>
        </p:blipFill>
        <p:spPr>
          <a:xfrm>
            <a:off x="1307654" y="2670240"/>
            <a:ext cx="3673783" cy="27220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C3E9C8-977B-4341-A2C9-C5EF053F4B88}"/>
              </a:ext>
            </a:extLst>
          </p:cNvPr>
          <p:cNvSpPr txBox="1"/>
          <p:nvPr/>
        </p:nvSpPr>
        <p:spPr>
          <a:xfrm>
            <a:off x="2965860" y="5306177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Insula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D7B50B-78E4-5745-9B63-3BF23DFE6889}"/>
              </a:ext>
            </a:extLst>
          </p:cNvPr>
          <p:cNvSpPr txBox="1"/>
          <p:nvPr/>
        </p:nvSpPr>
        <p:spPr>
          <a:xfrm>
            <a:off x="8612727" y="5298137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Insula</a:t>
            </a:r>
          </a:p>
        </p:txBody>
      </p:sp>
    </p:spTree>
    <p:extLst>
      <p:ext uri="{BB962C8B-B14F-4D97-AF65-F5344CB8AC3E}">
        <p14:creationId xmlns:p14="http://schemas.microsoft.com/office/powerpoint/2010/main" val="34488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84F94-930D-BD48-A2DE-A8B0A6F88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Comparison – Phase Relative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31ED64-5FB0-7642-AD7F-36DD49A6E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294" y="2111187"/>
            <a:ext cx="4438826" cy="35769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4BDEE3-E487-A444-A330-8945D7EA9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117" y="2005504"/>
            <a:ext cx="4853659" cy="39112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3B4F51-E6DB-6943-BED1-2F8D84CABDC8}"/>
              </a:ext>
            </a:extLst>
          </p:cNvPr>
          <p:cNvSpPr txBox="1"/>
          <p:nvPr/>
        </p:nvSpPr>
        <p:spPr>
          <a:xfrm>
            <a:off x="5455535" y="2870001"/>
            <a:ext cx="915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11117F"/>
                </a:solidFill>
              </a:rPr>
              <a:t>HIT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D99811-7A3C-C14D-8D70-F9CDEDF309E8}"/>
              </a:ext>
            </a:extLst>
          </p:cNvPr>
          <p:cNvSpPr txBox="1"/>
          <p:nvPr/>
        </p:nvSpPr>
        <p:spPr>
          <a:xfrm>
            <a:off x="5386820" y="3275035"/>
            <a:ext cx="1053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ACD6E0"/>
                </a:solidFill>
              </a:rPr>
              <a:t>MISS</a:t>
            </a:r>
          </a:p>
        </p:txBody>
      </p:sp>
    </p:spTree>
    <p:extLst>
      <p:ext uri="{BB962C8B-B14F-4D97-AF65-F5344CB8AC3E}">
        <p14:creationId xmlns:p14="http://schemas.microsoft.com/office/powerpoint/2010/main" val="1298974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C6365-8FD0-9B4E-A45F-BE0203C83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Amygdala &amp; Hippocampal subregions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803E47-4180-E648-9387-9C417F4FB0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9861"/>
            <a:ext cx="4414298" cy="43513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3C8D4-4512-BB4B-A9BA-DDDE36C4CEDA}"/>
              </a:ext>
            </a:extLst>
          </p:cNvPr>
          <p:cNvSpPr txBox="1"/>
          <p:nvPr/>
        </p:nvSpPr>
        <p:spPr>
          <a:xfrm>
            <a:off x="2615783" y="1470529"/>
            <a:ext cx="967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C77CA8-A625-D14E-9F89-C1C797046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625" y="1901052"/>
            <a:ext cx="4414298" cy="42901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7366A1-E4DC-5143-A02C-D0C6C8170B02}"/>
              </a:ext>
            </a:extLst>
          </p:cNvPr>
          <p:cNvSpPr txBox="1"/>
          <p:nvPr/>
        </p:nvSpPr>
        <p:spPr>
          <a:xfrm>
            <a:off x="7989757" y="1531720"/>
            <a:ext cx="967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Controls</a:t>
            </a:r>
          </a:p>
        </p:txBody>
      </p:sp>
    </p:spTree>
    <p:extLst>
      <p:ext uri="{BB962C8B-B14F-4D97-AF65-F5344CB8AC3E}">
        <p14:creationId xmlns:p14="http://schemas.microsoft.com/office/powerpoint/2010/main" val="383529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932D4-3D3C-544E-A9CE-3F7213EEF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HCA memory comparison - 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8B2AF8-A34A-FC4B-9FBA-7B44642D2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973" y="1825625"/>
            <a:ext cx="8786054" cy="4351338"/>
          </a:xfrm>
        </p:spPr>
      </p:pic>
    </p:spTree>
    <p:extLst>
      <p:ext uri="{BB962C8B-B14F-4D97-AF65-F5344CB8AC3E}">
        <p14:creationId xmlns:p14="http://schemas.microsoft.com/office/powerpoint/2010/main" val="1859557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932D4-3D3C-544E-A9CE-3F7213EEF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HCA memory comparison - Phase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934EDF3-5871-D147-9C88-6D792A01AB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2046" y="1825625"/>
            <a:ext cx="8807907" cy="4351338"/>
          </a:xfrm>
        </p:spPr>
      </p:pic>
    </p:spTree>
    <p:extLst>
      <p:ext uri="{BB962C8B-B14F-4D97-AF65-F5344CB8AC3E}">
        <p14:creationId xmlns:p14="http://schemas.microsoft.com/office/powerpoint/2010/main" val="567241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6255F-5EB0-0D48-A250-2E56E7773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Searchlight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E30C2-EE92-E743-B8EF-860916F1C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5885"/>
            <a:ext cx="10515600" cy="1667607"/>
          </a:xfrm>
        </p:spPr>
        <p:txBody>
          <a:bodyPr>
            <a:normAutofit/>
          </a:bodyPr>
          <a:lstStyle/>
          <a:p>
            <a:r>
              <a:rPr lang="en-US" dirty="0"/>
              <a:t>Whole brain searchlight, again measuring item level </a:t>
            </a:r>
            <a:r>
              <a:rPr lang="en-US" dirty="0" err="1"/>
              <a:t>rsa</a:t>
            </a:r>
            <a:endParaRPr lang="en-US" dirty="0"/>
          </a:p>
          <a:p>
            <a:pPr lvl="1"/>
            <a:r>
              <a:rPr lang="en-US" dirty="0"/>
              <a:t>Radius = 6mm</a:t>
            </a:r>
          </a:p>
          <a:p>
            <a:pPr lvl="1"/>
            <a:r>
              <a:rPr lang="en-US" dirty="0"/>
              <a:t>ANOVA (interaction of Encode Phase X CS type)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01DFD-18FF-6540-B37C-5AB555EEA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147" y="3103492"/>
            <a:ext cx="7150309" cy="3028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D6F1D0-CCB3-B54D-9EFE-B68A861EDEEF}"/>
              </a:ext>
            </a:extLst>
          </p:cNvPr>
          <p:cNvSpPr txBox="1"/>
          <p:nvPr/>
        </p:nvSpPr>
        <p:spPr>
          <a:xfrm>
            <a:off x="2061147" y="6228410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&lt; .001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9701C6E-ECEC-0F4B-8738-76D55CEA7EC6}"/>
              </a:ext>
            </a:extLst>
          </p:cNvPr>
          <p:cNvSpPr/>
          <p:nvPr/>
        </p:nvSpPr>
        <p:spPr>
          <a:xfrm>
            <a:off x="3988989" y="6239150"/>
            <a:ext cx="461639" cy="46163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6E9C6E5-AE59-C244-A2D5-25516C27859F}"/>
              </a:ext>
            </a:extLst>
          </p:cNvPr>
          <p:cNvSpPr/>
          <p:nvPr/>
        </p:nvSpPr>
        <p:spPr>
          <a:xfrm>
            <a:off x="5738312" y="6248253"/>
            <a:ext cx="461639" cy="461639"/>
          </a:xfrm>
          <a:prstGeom prst="ellipse">
            <a:avLst/>
          </a:prstGeom>
          <a:solidFill>
            <a:srgbClr val="FF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AFDD5B-525F-5849-A0CA-C7639C270056}"/>
              </a:ext>
            </a:extLst>
          </p:cNvPr>
          <p:cNvSpPr txBox="1"/>
          <p:nvPr/>
        </p:nvSpPr>
        <p:spPr>
          <a:xfrm>
            <a:off x="4450628" y="6228410"/>
            <a:ext cx="1226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Controls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052205-90DB-E94A-9B56-C26147162A50}"/>
              </a:ext>
            </a:extLst>
          </p:cNvPr>
          <p:cNvSpPr txBox="1"/>
          <p:nvPr/>
        </p:nvSpPr>
        <p:spPr>
          <a:xfrm>
            <a:off x="6199951" y="6248227"/>
            <a:ext cx="821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PTSD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1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A4A9A-8C04-0947-A88A-CD3AEBEA9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Searchlight cont.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D82661-EBAB-324A-86DE-5D562BADB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5742" y="1548307"/>
            <a:ext cx="9174968" cy="38854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14E8E1-35D2-814F-A25E-3695A0EEF9F7}"/>
              </a:ext>
            </a:extLst>
          </p:cNvPr>
          <p:cNvSpPr txBox="1"/>
          <p:nvPr/>
        </p:nvSpPr>
        <p:spPr>
          <a:xfrm>
            <a:off x="2418835" y="5433707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&lt; .001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3E33047-F88C-AB4E-8F7C-6EC8CC22DD2D}"/>
              </a:ext>
            </a:extLst>
          </p:cNvPr>
          <p:cNvSpPr/>
          <p:nvPr/>
        </p:nvSpPr>
        <p:spPr>
          <a:xfrm>
            <a:off x="4346677" y="5444447"/>
            <a:ext cx="461639" cy="46163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00E534E-D766-EF4B-830D-91EC37B95F0D}"/>
              </a:ext>
            </a:extLst>
          </p:cNvPr>
          <p:cNvSpPr/>
          <p:nvPr/>
        </p:nvSpPr>
        <p:spPr>
          <a:xfrm>
            <a:off x="6096000" y="5453550"/>
            <a:ext cx="461639" cy="461639"/>
          </a:xfrm>
          <a:prstGeom prst="ellipse">
            <a:avLst/>
          </a:prstGeom>
          <a:solidFill>
            <a:srgbClr val="FF0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DDDF67-A3CF-4D47-B0E4-B2EBA9991861}"/>
              </a:ext>
            </a:extLst>
          </p:cNvPr>
          <p:cNvSpPr txBox="1"/>
          <p:nvPr/>
        </p:nvSpPr>
        <p:spPr>
          <a:xfrm>
            <a:off x="4808316" y="5433707"/>
            <a:ext cx="1226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Controls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559131-74CA-DA4A-9FCA-4E91E2C445E0}"/>
              </a:ext>
            </a:extLst>
          </p:cNvPr>
          <p:cNvSpPr txBox="1"/>
          <p:nvPr/>
        </p:nvSpPr>
        <p:spPr>
          <a:xfrm>
            <a:off x="6557639" y="5453524"/>
            <a:ext cx="821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PTSD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0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B29C1-2882-1A4B-9678-078538E8F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 – Hit Rates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04F59C-782B-F34B-8B93-671999CB9B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37844" y="1694405"/>
            <a:ext cx="7629940" cy="43272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F728F1-F9C1-4E40-815C-AC31D9B5F904}"/>
              </a:ext>
            </a:extLst>
          </p:cNvPr>
          <p:cNvSpPr txBox="1"/>
          <p:nvPr/>
        </p:nvSpPr>
        <p:spPr>
          <a:xfrm>
            <a:off x="423583" y="3325979"/>
            <a:ext cx="26020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effects of encoding phase and CS type</a:t>
            </a:r>
          </a:p>
          <a:p>
            <a:endParaRPr lang="en-US" dirty="0"/>
          </a:p>
          <a:p>
            <a:r>
              <a:rPr lang="en-US" dirty="0"/>
              <a:t>Interaction of encoding phase X CS type</a:t>
            </a:r>
          </a:p>
        </p:txBody>
      </p:sp>
    </p:spTree>
    <p:extLst>
      <p:ext uri="{BB962C8B-B14F-4D97-AF65-F5344CB8AC3E}">
        <p14:creationId xmlns:p14="http://schemas.microsoft.com/office/powerpoint/2010/main" val="1753373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57216-2ADE-B448-9C2F-CAEEFFFC4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Reinstatement in the human brain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24EAF-33F6-BE4D-ABF5-5E19EA750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682" y="1685065"/>
            <a:ext cx="5080348" cy="20558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Encoding Retrieval Similarity (ERS)</a:t>
            </a:r>
          </a:p>
          <a:p>
            <a:pPr lvl="1"/>
            <a:r>
              <a:rPr lang="en-US" sz="2000" dirty="0"/>
              <a:t>Measure overlap of neural activity from encoding to retrieval</a:t>
            </a:r>
          </a:p>
          <a:p>
            <a:pPr lvl="1"/>
            <a:r>
              <a:rPr lang="en-US" sz="2000" dirty="0"/>
              <a:t>Neural circuits : spatial patterns of neural activity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7D4F0C-F5C9-A441-8AC8-60F15ADEB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135" y="4392796"/>
            <a:ext cx="2235492" cy="1559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1D8E5D-6005-1542-AAE0-A3B53391B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392796"/>
            <a:ext cx="1864935" cy="15597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5571B1-8AB9-6B43-B74D-3F0D130D2055}"/>
              </a:ext>
            </a:extLst>
          </p:cNvPr>
          <p:cNvSpPr txBox="1"/>
          <p:nvPr/>
        </p:nvSpPr>
        <p:spPr>
          <a:xfrm>
            <a:off x="1200120" y="3983019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Item-level reactivation in cortex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8F9DCB-E6B6-2047-89C7-8B44079FB2CF}"/>
              </a:ext>
            </a:extLst>
          </p:cNvPr>
          <p:cNvSpPr txBox="1"/>
          <p:nvPr/>
        </p:nvSpPr>
        <p:spPr>
          <a:xfrm>
            <a:off x="9886561" y="6536986"/>
            <a:ext cx="23439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Ritchey </a:t>
            </a:r>
            <a:r>
              <a:rPr lang="en-US" sz="1100" i="1" dirty="0"/>
              <a:t>et al</a:t>
            </a:r>
            <a:r>
              <a:rPr lang="en-US" sz="1100" dirty="0"/>
              <a:t>., 2013. </a:t>
            </a:r>
            <a:r>
              <a:rPr lang="en-US" sz="1100" i="1" dirty="0" err="1"/>
              <a:t>Cereb</a:t>
            </a:r>
            <a:r>
              <a:rPr lang="en-US" sz="1100" i="1" dirty="0"/>
              <a:t>. Cortex</a:t>
            </a:r>
            <a:endParaRPr lang="en-US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1DA32C-1DAD-5046-853A-B62DCCA7A461}"/>
              </a:ext>
            </a:extLst>
          </p:cNvPr>
          <p:cNvSpPr txBox="1"/>
          <p:nvPr/>
        </p:nvSpPr>
        <p:spPr>
          <a:xfrm>
            <a:off x="6534361" y="3959888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Item-level reactivation predicts memory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B4642F-C9F5-974D-BFD3-A577AD3FF716}"/>
              </a:ext>
            </a:extLst>
          </p:cNvPr>
          <p:cNvSpPr/>
          <p:nvPr/>
        </p:nvSpPr>
        <p:spPr>
          <a:xfrm>
            <a:off x="6096000" y="2128671"/>
            <a:ext cx="469559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The fidelity of memory reactivation influences behavior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A782A06-2160-F04D-867D-E29FC57B9C7E}"/>
              </a:ext>
            </a:extLst>
          </p:cNvPr>
          <p:cNvGrpSpPr/>
          <p:nvPr/>
        </p:nvGrpSpPr>
        <p:grpSpPr>
          <a:xfrm>
            <a:off x="7342006" y="4329220"/>
            <a:ext cx="1840478" cy="2207766"/>
            <a:chOff x="7342006" y="4329220"/>
            <a:chExt cx="1840478" cy="220776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172910B-3A1A-404A-8EA3-E0548A551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42006" y="4329220"/>
              <a:ext cx="1840478" cy="2207766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2B47441-14FF-D94F-9ED9-6C37ADFB0F9A}"/>
                </a:ext>
              </a:extLst>
            </p:cNvPr>
            <p:cNvSpPr/>
            <p:nvPr/>
          </p:nvSpPr>
          <p:spPr>
            <a:xfrm>
              <a:off x="7467600" y="4392796"/>
              <a:ext cx="266700" cy="202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101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33844-3737-8D42-8800-0D7722C44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7353"/>
            <a:ext cx="10794167" cy="1325563"/>
          </a:xfrm>
        </p:spPr>
        <p:txBody>
          <a:bodyPr/>
          <a:lstStyle/>
          <a:p>
            <a:r>
              <a:rPr lang="en-US" dirty="0"/>
              <a:t>Behavioral Results – Recognition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28C33-ED47-B94D-BDEB-719C406EC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42917"/>
            <a:ext cx="10515600" cy="483319"/>
          </a:xfrm>
        </p:spPr>
        <p:txBody>
          <a:bodyPr/>
          <a:lstStyle/>
          <a:p>
            <a:r>
              <a:rPr lang="en-US" dirty="0"/>
              <a:t>N = 48 (24 healthy controls, 24 PTSD)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E9175F-D8EB-F942-8732-86CD38E72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799" y="2069968"/>
            <a:ext cx="7738402" cy="448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73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15592-2043-2346-893D-6D89B030C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raw PFC and insula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297DEE-32A7-7B4A-8CE9-78E6E10D7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3508" y="1442916"/>
            <a:ext cx="10091738" cy="5223830"/>
          </a:xfrm>
        </p:spPr>
      </p:pic>
    </p:spTree>
    <p:extLst>
      <p:ext uri="{BB962C8B-B14F-4D97-AF65-F5344CB8AC3E}">
        <p14:creationId xmlns:p14="http://schemas.microsoft.com/office/powerpoint/2010/main" val="7151593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85369-6889-7149-816E-970441484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PTSD raw PFC and insula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4C444D-169F-F243-94AE-23ABD0065A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8849" y="1442916"/>
            <a:ext cx="9994301" cy="5173393"/>
          </a:xfrm>
        </p:spPr>
      </p:pic>
    </p:spTree>
    <p:extLst>
      <p:ext uri="{BB962C8B-B14F-4D97-AF65-F5344CB8AC3E}">
        <p14:creationId xmlns:p14="http://schemas.microsoft.com/office/powerpoint/2010/main" val="33978030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2AFAC-283F-384E-97CE-5A28ED5AD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HCA raw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89B627-A37F-7F45-A6D3-A838279251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97412"/>
            <a:ext cx="10515600" cy="5443235"/>
          </a:xfrm>
        </p:spPr>
      </p:pic>
    </p:spTree>
    <p:extLst>
      <p:ext uri="{BB962C8B-B14F-4D97-AF65-F5344CB8AC3E}">
        <p14:creationId xmlns:p14="http://schemas.microsoft.com/office/powerpoint/2010/main" val="3189054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E72C-E876-904E-B725-F1380C63D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Dual role of PFC in emotional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8B6D8-AEF2-DA49-A3D9-B31492D5C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30064"/>
            <a:ext cx="10798629" cy="1798936"/>
          </a:xfrm>
        </p:spPr>
        <p:txBody>
          <a:bodyPr/>
          <a:lstStyle/>
          <a:p>
            <a:r>
              <a:rPr lang="en-US" sz="2400" dirty="0"/>
              <a:t>Engram studies in rodents focus on the hippocampus (contextual fear conditioning)</a:t>
            </a:r>
          </a:p>
          <a:p>
            <a:r>
              <a:rPr lang="en-US" sz="2400" dirty="0"/>
              <a:t>Acquisition and retrieval of emotional memories involves the amygdala, hippocampus and PFC</a:t>
            </a:r>
          </a:p>
          <a:p>
            <a:endParaRPr lang="en-US" sz="2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F5C208-6A9B-421A-958B-9065404E51A7}"/>
              </a:ext>
            </a:extLst>
          </p:cNvPr>
          <p:cNvSpPr txBox="1"/>
          <p:nvPr/>
        </p:nvSpPr>
        <p:spPr>
          <a:xfrm>
            <a:off x="9347093" y="6541426"/>
            <a:ext cx="27687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Milad &amp; Quirk, 2012. </a:t>
            </a:r>
            <a:r>
              <a:rPr lang="en-US" sz="1100" i="1" dirty="0" err="1"/>
              <a:t>Annu</a:t>
            </a:r>
            <a:r>
              <a:rPr lang="en-US" sz="1100" i="1" dirty="0"/>
              <a:t>. Rev. Psychol.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74FE78-E38E-4B54-9BB8-4D82DD9E0C95}"/>
              </a:ext>
            </a:extLst>
          </p:cNvPr>
          <p:cNvSpPr txBox="1"/>
          <p:nvPr/>
        </p:nvSpPr>
        <p:spPr>
          <a:xfrm>
            <a:off x="838199" y="3561286"/>
            <a:ext cx="50292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Prelimbic and infralimbic code for memories of opposite valence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PL = Fear Acquisition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IL = Extinction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0173EB-DB62-DF43-A8B3-A61E686EE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634" y="5652970"/>
            <a:ext cx="929779" cy="8538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705C91-8F09-FC43-986A-5777F7861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628274" y="5687486"/>
            <a:ext cx="620625" cy="6626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14D526-FA2F-5D4C-B394-E4E8397C4B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4400" y="3265370"/>
            <a:ext cx="5359400" cy="2387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47E2A9-BF10-3F43-A96F-7B7E95F04DBC}"/>
              </a:ext>
            </a:extLst>
          </p:cNvPr>
          <p:cNvSpPr txBox="1"/>
          <p:nvPr/>
        </p:nvSpPr>
        <p:spPr>
          <a:xfrm>
            <a:off x="7301523" y="3266776"/>
            <a:ext cx="2081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7E1AC5"/>
                </a:solidFill>
              </a:rPr>
              <a:t>Fear Acquisition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5EAAD8-8055-8349-A470-98E86C7A4F2C}"/>
              </a:ext>
            </a:extLst>
          </p:cNvPr>
          <p:cNvSpPr txBox="1"/>
          <p:nvPr/>
        </p:nvSpPr>
        <p:spPr>
          <a:xfrm>
            <a:off x="7117838" y="5207890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1A8942"/>
                </a:solidFill>
              </a:rPr>
              <a:t>Extinction</a:t>
            </a:r>
          </a:p>
        </p:txBody>
      </p:sp>
    </p:spTree>
    <p:extLst>
      <p:ext uri="{BB962C8B-B14F-4D97-AF65-F5344CB8AC3E}">
        <p14:creationId xmlns:p14="http://schemas.microsoft.com/office/powerpoint/2010/main" val="120215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BCC45-3290-3641-9BE5-97F3FF84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35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Dual role of PFC in conditioning &amp; extinction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8D423A-F644-BA48-85F2-B1CE7BCA95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993" y="3146329"/>
            <a:ext cx="5353007" cy="2338252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F041C85-B8EF-8447-82FC-AAC8A4787656}"/>
              </a:ext>
            </a:extLst>
          </p:cNvPr>
          <p:cNvSpPr txBox="1"/>
          <p:nvPr/>
        </p:nvSpPr>
        <p:spPr>
          <a:xfrm>
            <a:off x="1913571" y="2776997"/>
            <a:ext cx="3011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BLA neurons projecting to PFC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894A65-4AA3-FF48-82AE-B0DEAD243F14}"/>
              </a:ext>
            </a:extLst>
          </p:cNvPr>
          <p:cNvSpPr txBox="1"/>
          <p:nvPr/>
        </p:nvSpPr>
        <p:spPr>
          <a:xfrm>
            <a:off x="1385799" y="1442916"/>
            <a:ext cx="70148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rodents, prelimbic and infralimbic cortices code for associative memories of opposite valence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PL = conditioning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IL = extinction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CB5A16-30A1-D24E-AD43-B49359D48B4A}"/>
              </a:ext>
            </a:extLst>
          </p:cNvPr>
          <p:cNvSpPr txBox="1"/>
          <p:nvPr/>
        </p:nvSpPr>
        <p:spPr>
          <a:xfrm>
            <a:off x="9775708" y="6322679"/>
            <a:ext cx="24545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 err="1"/>
              <a:t>Fullana</a:t>
            </a:r>
            <a:r>
              <a:rPr lang="en-US" sz="1100" dirty="0"/>
              <a:t> </a:t>
            </a:r>
            <a:r>
              <a:rPr lang="en-US" sz="1100" i="1" dirty="0"/>
              <a:t>et al</a:t>
            </a:r>
            <a:r>
              <a:rPr lang="en-US" sz="1100" dirty="0"/>
              <a:t>., 2016. </a:t>
            </a:r>
            <a:r>
              <a:rPr lang="en-US" sz="1100" i="1" dirty="0"/>
              <a:t>Mol. Psychiatry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5C7677-93AB-4441-984D-6586BFAB6ACF}"/>
              </a:ext>
            </a:extLst>
          </p:cNvPr>
          <p:cNvSpPr txBox="1"/>
          <p:nvPr/>
        </p:nvSpPr>
        <p:spPr>
          <a:xfrm>
            <a:off x="0" y="6571602"/>
            <a:ext cx="17892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Senn</a:t>
            </a:r>
            <a:r>
              <a:rPr lang="en-US" sz="1100" dirty="0"/>
              <a:t> </a:t>
            </a:r>
            <a:r>
              <a:rPr lang="en-US" sz="1100" i="1" dirty="0"/>
              <a:t>et al</a:t>
            </a:r>
            <a:r>
              <a:rPr lang="en-US" sz="1100" dirty="0"/>
              <a:t>., 2014. </a:t>
            </a:r>
            <a:r>
              <a:rPr lang="en-US" sz="1100" i="1" dirty="0"/>
              <a:t>Neuron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FEDD40-E4FA-704E-A8D9-710EE350DE8D}"/>
              </a:ext>
            </a:extLst>
          </p:cNvPr>
          <p:cNvSpPr/>
          <p:nvPr/>
        </p:nvSpPr>
        <p:spPr>
          <a:xfrm>
            <a:off x="1598086" y="4307333"/>
            <a:ext cx="469254" cy="827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44BA65B-3E01-4E46-BB8B-668720732F98}"/>
              </a:ext>
            </a:extLst>
          </p:cNvPr>
          <p:cNvSpPr/>
          <p:nvPr/>
        </p:nvSpPr>
        <p:spPr>
          <a:xfrm>
            <a:off x="2591999" y="3942522"/>
            <a:ext cx="469254" cy="1200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9FE5C4-231B-884F-8092-35EFB6C4A16A}"/>
              </a:ext>
            </a:extLst>
          </p:cNvPr>
          <p:cNvSpPr/>
          <p:nvPr/>
        </p:nvSpPr>
        <p:spPr>
          <a:xfrm>
            <a:off x="1497512" y="5151086"/>
            <a:ext cx="569828" cy="210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C0C072-9D2A-3645-8D8F-2B2B0BBA5170}"/>
              </a:ext>
            </a:extLst>
          </p:cNvPr>
          <p:cNvSpPr/>
          <p:nvPr/>
        </p:nvSpPr>
        <p:spPr>
          <a:xfrm>
            <a:off x="2541712" y="5164661"/>
            <a:ext cx="569828" cy="210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7E677D5C-A1C3-47E3-924D-8C65930CB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318" y="5571344"/>
            <a:ext cx="2109120" cy="94642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49FCC61-67EB-49CE-B849-35DBD4109237}"/>
              </a:ext>
            </a:extLst>
          </p:cNvPr>
          <p:cNvGrpSpPr/>
          <p:nvPr/>
        </p:nvGrpSpPr>
        <p:grpSpPr>
          <a:xfrm>
            <a:off x="7604890" y="2497602"/>
            <a:ext cx="3398077" cy="1564465"/>
            <a:chOff x="7556693" y="2013187"/>
            <a:chExt cx="3398077" cy="1564465"/>
          </a:xfrm>
        </p:grpSpPr>
        <p:pic>
          <p:nvPicPr>
            <p:cNvPr id="4" name="Picture 3" descr="A picture containing different, bunch, many, covered&#10;&#10;Description automatically generated">
              <a:extLst>
                <a:ext uri="{FF2B5EF4-FFF2-40B4-BE49-F238E27FC236}">
                  <a16:creationId xmlns:a16="http://schemas.microsoft.com/office/drawing/2014/main" id="{EA554BDA-8BB7-45F3-BF43-64392A983D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6032"/>
            <a:stretch/>
          </p:blipFill>
          <p:spPr>
            <a:xfrm>
              <a:off x="7556693" y="2013187"/>
              <a:ext cx="3398077" cy="1564465"/>
            </a:xfrm>
            <a:prstGeom prst="rect">
              <a:avLst/>
            </a:prstGeom>
          </p:spPr>
        </p:pic>
        <p:pic>
          <p:nvPicPr>
            <p:cNvPr id="21" name="Picture 20" descr="A picture containing different, bunch, many, covered&#10;&#10;Description automatically generated">
              <a:extLst>
                <a:ext uri="{FF2B5EF4-FFF2-40B4-BE49-F238E27FC236}">
                  <a16:creationId xmlns:a16="http://schemas.microsoft.com/office/drawing/2014/main" id="{03F51E7E-18F5-4B18-8F74-7598A82AE9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139" t="93278" r="40863"/>
            <a:stretch/>
          </p:blipFill>
          <p:spPr>
            <a:xfrm>
              <a:off x="8603055" y="2035471"/>
              <a:ext cx="849443" cy="239163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C95CE67-4CA4-4725-8F6B-6EA2CE13C4D6}"/>
              </a:ext>
            </a:extLst>
          </p:cNvPr>
          <p:cNvSpPr txBox="1"/>
          <p:nvPr/>
        </p:nvSpPr>
        <p:spPr>
          <a:xfrm>
            <a:off x="7178987" y="2065085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Conditioning meta analysis [CS+ &gt; CS-]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CD298F-1E6F-481F-90E9-767F37DE52F0}"/>
              </a:ext>
            </a:extLst>
          </p:cNvPr>
          <p:cNvSpPr txBox="1"/>
          <p:nvPr/>
        </p:nvSpPr>
        <p:spPr>
          <a:xfrm>
            <a:off x="9931199" y="6525266"/>
            <a:ext cx="22990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/>
              <a:t>Milad </a:t>
            </a:r>
            <a:r>
              <a:rPr lang="en-US" sz="1100" i="1" dirty="0"/>
              <a:t>et al</a:t>
            </a:r>
            <a:r>
              <a:rPr lang="en-US" sz="1100" dirty="0"/>
              <a:t>., 2007. </a:t>
            </a:r>
            <a:r>
              <a:rPr lang="en-US" sz="1100" i="1" dirty="0"/>
              <a:t>Biol. Psychiatry</a:t>
            </a:r>
          </a:p>
        </p:txBody>
      </p:sp>
      <p:pic>
        <p:nvPicPr>
          <p:cNvPr id="12" name="Picture 11" descr="A picture containing indoor, white, looking, close&#10;&#10;Description automatically generated">
            <a:extLst>
              <a:ext uri="{FF2B5EF4-FFF2-40B4-BE49-F238E27FC236}">
                <a16:creationId xmlns:a16="http://schemas.microsoft.com/office/drawing/2014/main" id="{E83A53A2-52B7-4352-B662-C86C2D329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6480" y="4645608"/>
            <a:ext cx="1874894" cy="150534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852FBE1-F2FB-4DE5-AAA0-C29CAA50C474}"/>
              </a:ext>
            </a:extLst>
          </p:cNvPr>
          <p:cNvSpPr txBox="1"/>
          <p:nvPr/>
        </p:nvSpPr>
        <p:spPr>
          <a:xfrm>
            <a:off x="7541265" y="4256649"/>
            <a:ext cx="352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Extinction learning [CS+E &gt; CS-]</a:t>
            </a:r>
          </a:p>
        </p:txBody>
      </p:sp>
    </p:spTree>
    <p:extLst>
      <p:ext uri="{BB962C8B-B14F-4D97-AF65-F5344CB8AC3E}">
        <p14:creationId xmlns:p14="http://schemas.microsoft.com/office/powerpoint/2010/main" val="396676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8" grpId="0"/>
      <p:bldP spid="20" grpId="0" animBg="1"/>
      <p:bldP spid="22" grpId="0" animBg="1"/>
      <p:bldP spid="23" grpId="0" animBg="1"/>
      <p:bldP spid="24" grpId="0" animBg="1"/>
      <p:bldP spid="26" grpId="0"/>
      <p:bldP spid="27" grpId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5070BDC-4789-46F7-8756-09186BB0E55D}"/>
              </a:ext>
            </a:extLst>
          </p:cNvPr>
          <p:cNvSpPr/>
          <p:nvPr/>
        </p:nvSpPr>
        <p:spPr>
          <a:xfrm>
            <a:off x="7837715" y="3020791"/>
            <a:ext cx="805543" cy="2312654"/>
          </a:xfrm>
          <a:prstGeom prst="rect">
            <a:avLst/>
          </a:prstGeom>
          <a:solidFill>
            <a:srgbClr val="42775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9C1864-47F0-6A4F-841C-6572A46E0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353"/>
            <a:ext cx="10515600" cy="1325563"/>
          </a:xfrm>
        </p:spPr>
        <p:txBody>
          <a:bodyPr/>
          <a:lstStyle/>
          <a:p>
            <a:r>
              <a:rPr lang="en-US" dirty="0"/>
              <a:t>Research question &amp;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CEEE4-48F5-8248-B2DB-7B5A1E6E2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671" y="1442916"/>
            <a:ext cx="5581079" cy="53606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dirty="0"/>
              <a:t>Are associative emotional memories organized the same way in the humans as in rodents?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-Goal-</a:t>
            </a:r>
          </a:p>
          <a:p>
            <a:pPr marL="0" indent="0" algn="ctr">
              <a:buNone/>
            </a:pPr>
            <a:r>
              <a:rPr lang="en-US" dirty="0"/>
              <a:t>Identify stable &amp; separable representations of acquisition and extinction across the PFC</a:t>
            </a:r>
          </a:p>
          <a:p>
            <a:pPr marL="0" indent="0">
              <a:buNone/>
            </a:pPr>
            <a:endParaRPr lang="en-US" dirty="0"/>
          </a:p>
          <a:p>
            <a:endParaRPr lang="en-US" sz="2600" dirty="0"/>
          </a:p>
          <a:p>
            <a:pPr lvl="1"/>
            <a:endParaRPr lang="en-US" sz="2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C5F409-BE2F-4C97-97C8-139EA693D00C}"/>
              </a:ext>
            </a:extLst>
          </p:cNvPr>
          <p:cNvSpPr/>
          <p:nvPr/>
        </p:nvSpPr>
        <p:spPr>
          <a:xfrm>
            <a:off x="6879772" y="4648204"/>
            <a:ext cx="805543" cy="685242"/>
          </a:xfrm>
          <a:prstGeom prst="rect">
            <a:avLst/>
          </a:prstGeom>
          <a:solidFill>
            <a:srgbClr val="6E1D6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699244-91E3-4D15-A311-C7F0F2EBF419}"/>
              </a:ext>
            </a:extLst>
          </p:cNvPr>
          <p:cNvSpPr/>
          <p:nvPr/>
        </p:nvSpPr>
        <p:spPr>
          <a:xfrm>
            <a:off x="10254343" y="4648204"/>
            <a:ext cx="805543" cy="685242"/>
          </a:xfrm>
          <a:prstGeom prst="rect">
            <a:avLst/>
          </a:prstGeom>
          <a:solidFill>
            <a:srgbClr val="42775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A88332-6838-42C6-9BA0-927E71A1AC1B}"/>
              </a:ext>
            </a:extLst>
          </p:cNvPr>
          <p:cNvSpPr/>
          <p:nvPr/>
        </p:nvSpPr>
        <p:spPr>
          <a:xfrm>
            <a:off x="9312729" y="3020789"/>
            <a:ext cx="805543" cy="2312655"/>
          </a:xfrm>
          <a:prstGeom prst="rect">
            <a:avLst/>
          </a:prstGeom>
          <a:solidFill>
            <a:srgbClr val="6E1D6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E1D6D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9E31F8-C254-4307-9788-5F3DB6F510B8}"/>
              </a:ext>
            </a:extLst>
          </p:cNvPr>
          <p:cNvSpPr txBox="1"/>
          <p:nvPr/>
        </p:nvSpPr>
        <p:spPr>
          <a:xfrm>
            <a:off x="9703007" y="2417453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dACC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C2359E-3456-400B-8155-470F6B575B37}"/>
              </a:ext>
            </a:extLst>
          </p:cNvPr>
          <p:cNvSpPr txBox="1"/>
          <p:nvPr/>
        </p:nvSpPr>
        <p:spPr>
          <a:xfrm>
            <a:off x="7378190" y="2436394"/>
            <a:ext cx="1210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vmPFC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C730B8-E1A9-41B6-B288-4971F169082A}"/>
              </a:ext>
            </a:extLst>
          </p:cNvPr>
          <p:cNvSpPr txBox="1"/>
          <p:nvPr/>
        </p:nvSpPr>
        <p:spPr>
          <a:xfrm rot="19800000">
            <a:off x="5980911" y="5692392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6E1D6D"/>
                </a:solidFill>
              </a:rPr>
              <a:t>Acquisition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12DE52-2CF8-4DD1-97BB-A0CE8F5B9C47}"/>
              </a:ext>
            </a:extLst>
          </p:cNvPr>
          <p:cNvSpPr txBox="1"/>
          <p:nvPr/>
        </p:nvSpPr>
        <p:spPr>
          <a:xfrm rot="19800000">
            <a:off x="7205471" y="5614050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42775A"/>
                </a:solidFill>
              </a:rPr>
              <a:t>Extinction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BBB9A9-8322-4715-8F9C-ECDF33799851}"/>
              </a:ext>
            </a:extLst>
          </p:cNvPr>
          <p:cNvSpPr txBox="1"/>
          <p:nvPr/>
        </p:nvSpPr>
        <p:spPr>
          <a:xfrm rot="19800000">
            <a:off x="8381208" y="5709026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6E1D6D"/>
                </a:solidFill>
              </a:rPr>
              <a:t>Acquisition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F91397-5D02-4724-81DA-9B2CF3859542}"/>
              </a:ext>
            </a:extLst>
          </p:cNvPr>
          <p:cNvSpPr txBox="1"/>
          <p:nvPr/>
        </p:nvSpPr>
        <p:spPr>
          <a:xfrm rot="19800000">
            <a:off x="9605768" y="5630684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42775A"/>
                </a:solidFill>
              </a:rPr>
              <a:t>Extinction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BC36BB-AD03-481E-92FC-E6BEA9B3C38D}"/>
              </a:ext>
            </a:extLst>
          </p:cNvPr>
          <p:cNvCxnSpPr>
            <a:cxnSpLocks/>
          </p:cNvCxnSpPr>
          <p:nvPr/>
        </p:nvCxnSpPr>
        <p:spPr>
          <a:xfrm>
            <a:off x="6749144" y="2441837"/>
            <a:ext cx="0" cy="28910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FD555E7-47B9-4247-9BC6-3D4B1E43BBAB}"/>
              </a:ext>
            </a:extLst>
          </p:cNvPr>
          <p:cNvCxnSpPr>
            <a:cxnSpLocks/>
          </p:cNvCxnSpPr>
          <p:nvPr/>
        </p:nvCxnSpPr>
        <p:spPr>
          <a:xfrm flipH="1">
            <a:off x="6732815" y="5338335"/>
            <a:ext cx="44468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C600885-0A1E-4BB6-BCCF-D8734116446E}"/>
              </a:ext>
            </a:extLst>
          </p:cNvPr>
          <p:cNvSpPr txBox="1"/>
          <p:nvPr/>
        </p:nvSpPr>
        <p:spPr>
          <a:xfrm rot="16200000">
            <a:off x="4802542" y="3648065"/>
            <a:ext cx="3249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Neural Reinstatement</a:t>
            </a:r>
          </a:p>
        </p:txBody>
      </p:sp>
    </p:spTree>
    <p:extLst>
      <p:ext uri="{BB962C8B-B14F-4D97-AF65-F5344CB8AC3E}">
        <p14:creationId xmlns:p14="http://schemas.microsoft.com/office/powerpoint/2010/main" val="413271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  <p:bldP spid="5" grpId="0" animBg="1"/>
      <p:bldP spid="7" grpId="0" animBg="1"/>
      <p:bldP spid="8" grpId="0" animBg="1"/>
      <p:bldP spid="9" grpId="0"/>
      <p:bldP spid="10" grpId="0"/>
      <p:bldP spid="11" grpId="0"/>
      <p:bldP spid="12" grpId="0"/>
      <p:bldP spid="13" grpId="0"/>
      <p:bldP spid="14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C1864-47F0-6A4F-841C-6572A46E0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353"/>
            <a:ext cx="10515600" cy="1325563"/>
          </a:xfrm>
        </p:spPr>
        <p:txBody>
          <a:bodyPr/>
          <a:lstStyle/>
          <a:p>
            <a:r>
              <a:rPr lang="en-US" dirty="0"/>
              <a:t>Research question &amp;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CEEE4-48F5-8248-B2DB-7B5A1E6E2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671" y="1442916"/>
            <a:ext cx="5581079" cy="53606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dirty="0"/>
              <a:t>Are associative emotional memories organized the same way in the humans as in rodents?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-Goal-</a:t>
            </a:r>
          </a:p>
          <a:p>
            <a:pPr marL="0" indent="0" algn="ctr">
              <a:buNone/>
            </a:pPr>
            <a:r>
              <a:rPr lang="en-US" dirty="0"/>
              <a:t>Identify stable &amp; separable representations of acquisition and extinction across the PFC</a:t>
            </a:r>
          </a:p>
          <a:p>
            <a:pPr marL="0" indent="0">
              <a:buNone/>
            </a:pPr>
            <a:endParaRPr lang="en-US" dirty="0"/>
          </a:p>
          <a:p>
            <a:endParaRPr lang="en-US" sz="2600" dirty="0"/>
          </a:p>
          <a:p>
            <a:pPr lvl="1"/>
            <a:endParaRPr lang="en-US" sz="22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792486-8F91-4243-91EF-719D843C48BA}"/>
              </a:ext>
            </a:extLst>
          </p:cNvPr>
          <p:cNvGrpSpPr/>
          <p:nvPr/>
        </p:nvGrpSpPr>
        <p:grpSpPr>
          <a:xfrm>
            <a:off x="5980911" y="2254094"/>
            <a:ext cx="5198719" cy="3855042"/>
            <a:chOff x="5980911" y="2254094"/>
            <a:chExt cx="5198719" cy="385504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5070BDC-4789-46F7-8756-09186BB0E55D}"/>
                </a:ext>
              </a:extLst>
            </p:cNvPr>
            <p:cNvSpPr/>
            <p:nvPr/>
          </p:nvSpPr>
          <p:spPr>
            <a:xfrm>
              <a:off x="7837715" y="3020791"/>
              <a:ext cx="805543" cy="2312654"/>
            </a:xfrm>
            <a:prstGeom prst="rect">
              <a:avLst/>
            </a:prstGeom>
            <a:solidFill>
              <a:srgbClr val="42775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FC5F409-BE2F-4C97-97C8-139EA693D00C}"/>
                </a:ext>
              </a:extLst>
            </p:cNvPr>
            <p:cNvSpPr/>
            <p:nvPr/>
          </p:nvSpPr>
          <p:spPr>
            <a:xfrm>
              <a:off x="6879772" y="4648204"/>
              <a:ext cx="805543" cy="685242"/>
            </a:xfrm>
            <a:prstGeom prst="rect">
              <a:avLst/>
            </a:prstGeom>
            <a:solidFill>
              <a:srgbClr val="6E1D6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4699244-91E3-4D15-A311-C7F0F2EBF419}"/>
                </a:ext>
              </a:extLst>
            </p:cNvPr>
            <p:cNvSpPr/>
            <p:nvPr/>
          </p:nvSpPr>
          <p:spPr>
            <a:xfrm>
              <a:off x="10254343" y="4648204"/>
              <a:ext cx="805543" cy="685242"/>
            </a:xfrm>
            <a:prstGeom prst="rect">
              <a:avLst/>
            </a:prstGeom>
            <a:solidFill>
              <a:srgbClr val="42775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6A88332-6838-42C6-9BA0-927E71A1AC1B}"/>
                </a:ext>
              </a:extLst>
            </p:cNvPr>
            <p:cNvSpPr/>
            <p:nvPr/>
          </p:nvSpPr>
          <p:spPr>
            <a:xfrm>
              <a:off x="9312729" y="3020789"/>
              <a:ext cx="805543" cy="2312655"/>
            </a:xfrm>
            <a:prstGeom prst="rect">
              <a:avLst/>
            </a:prstGeom>
            <a:solidFill>
              <a:srgbClr val="6E1D6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6E1D6D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9E31F8-C254-4307-9788-5F3DB6F510B8}"/>
                </a:ext>
              </a:extLst>
            </p:cNvPr>
            <p:cNvSpPr txBox="1"/>
            <p:nvPr/>
          </p:nvSpPr>
          <p:spPr>
            <a:xfrm>
              <a:off x="9703007" y="2417453"/>
              <a:ext cx="10070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dACC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C2359E-3456-400B-8155-470F6B575B37}"/>
                </a:ext>
              </a:extLst>
            </p:cNvPr>
            <p:cNvSpPr txBox="1"/>
            <p:nvPr/>
          </p:nvSpPr>
          <p:spPr>
            <a:xfrm>
              <a:off x="7378190" y="2436394"/>
              <a:ext cx="12105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vmPFC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6C730B8-E1A9-41B6-B288-4971F169082A}"/>
                </a:ext>
              </a:extLst>
            </p:cNvPr>
            <p:cNvSpPr txBox="1"/>
            <p:nvPr/>
          </p:nvSpPr>
          <p:spPr>
            <a:xfrm rot="19800000">
              <a:off x="5980911" y="5692392"/>
              <a:ext cx="14269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6E1D6D"/>
                  </a:solidFill>
                </a:rPr>
                <a:t>Acquisition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12DE52-2CF8-4DD1-97BB-A0CE8F5B9C47}"/>
                </a:ext>
              </a:extLst>
            </p:cNvPr>
            <p:cNvSpPr txBox="1"/>
            <p:nvPr/>
          </p:nvSpPr>
          <p:spPr>
            <a:xfrm rot="19800000">
              <a:off x="7205471" y="5614050"/>
              <a:ext cx="12971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42775A"/>
                  </a:solidFill>
                </a:rPr>
                <a:t>Extinction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BBB9A9-8322-4715-8F9C-ECDF33799851}"/>
                </a:ext>
              </a:extLst>
            </p:cNvPr>
            <p:cNvSpPr txBox="1"/>
            <p:nvPr/>
          </p:nvSpPr>
          <p:spPr>
            <a:xfrm rot="19800000">
              <a:off x="8381208" y="5709026"/>
              <a:ext cx="14269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6E1D6D"/>
                  </a:solidFill>
                </a:rPr>
                <a:t>Acquisition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8F91397-5D02-4724-81DA-9B2CF3859542}"/>
                </a:ext>
              </a:extLst>
            </p:cNvPr>
            <p:cNvSpPr txBox="1"/>
            <p:nvPr/>
          </p:nvSpPr>
          <p:spPr>
            <a:xfrm rot="19800000">
              <a:off x="9605768" y="5630684"/>
              <a:ext cx="12971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42775A"/>
                  </a:solidFill>
                </a:rPr>
                <a:t>Extinction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ABC36BB-AD03-481E-92FC-E6BEA9B3C38D}"/>
                </a:ext>
              </a:extLst>
            </p:cNvPr>
            <p:cNvCxnSpPr>
              <a:cxnSpLocks/>
            </p:cNvCxnSpPr>
            <p:nvPr/>
          </p:nvCxnSpPr>
          <p:spPr>
            <a:xfrm>
              <a:off x="6749144" y="2441837"/>
              <a:ext cx="0" cy="289105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FD555E7-47B9-4247-9BC6-3D4B1E43BB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2815" y="5338335"/>
              <a:ext cx="444681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C600885-0A1E-4BB6-BCCF-D8734116446E}"/>
                </a:ext>
              </a:extLst>
            </p:cNvPr>
            <p:cNvSpPr txBox="1"/>
            <p:nvPr/>
          </p:nvSpPr>
          <p:spPr>
            <a:xfrm rot="16200000">
              <a:off x="4802542" y="3648065"/>
              <a:ext cx="32496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Neural Reinstatement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BA53329-D9B2-4AF2-BAFE-28E9C6D6F3B2}"/>
              </a:ext>
            </a:extLst>
          </p:cNvPr>
          <p:cNvGrpSpPr/>
          <p:nvPr/>
        </p:nvGrpSpPr>
        <p:grpSpPr>
          <a:xfrm>
            <a:off x="8371876" y="1463084"/>
            <a:ext cx="1224643" cy="713014"/>
            <a:chOff x="7232995" y="5748105"/>
            <a:chExt cx="1224643" cy="713014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F023D26-387E-4102-939B-984403B87745}"/>
                </a:ext>
              </a:extLst>
            </p:cNvPr>
            <p:cNvSpPr/>
            <p:nvPr/>
          </p:nvSpPr>
          <p:spPr>
            <a:xfrm>
              <a:off x="7232995" y="5748105"/>
              <a:ext cx="1224643" cy="713014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62DED6-594C-4B77-8FF9-B60751007009}"/>
                </a:ext>
              </a:extLst>
            </p:cNvPr>
            <p:cNvSpPr txBox="1"/>
            <p:nvPr/>
          </p:nvSpPr>
          <p:spPr>
            <a:xfrm>
              <a:off x="7342614" y="5873779"/>
              <a:ext cx="10054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PTSD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CD99BA-DF3C-4F48-8144-A7677722395A}"/>
              </a:ext>
            </a:extLst>
          </p:cNvPr>
          <p:cNvGrpSpPr/>
          <p:nvPr/>
        </p:nvGrpSpPr>
        <p:grpSpPr>
          <a:xfrm>
            <a:off x="5980908" y="2249595"/>
            <a:ext cx="5198722" cy="3855042"/>
            <a:chOff x="12284971" y="2183443"/>
            <a:chExt cx="5198722" cy="3855042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73BCDF4-A480-6944-BB57-7CC86C70DA63}"/>
                </a:ext>
              </a:extLst>
            </p:cNvPr>
            <p:cNvSpPr/>
            <p:nvPr/>
          </p:nvSpPr>
          <p:spPr>
            <a:xfrm>
              <a:off x="14141778" y="4577552"/>
              <a:ext cx="805543" cy="685241"/>
            </a:xfrm>
            <a:prstGeom prst="rect">
              <a:avLst/>
            </a:prstGeom>
            <a:solidFill>
              <a:srgbClr val="42775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171D9D7-836D-8248-8015-8E0D162CE2E6}"/>
                </a:ext>
              </a:extLst>
            </p:cNvPr>
            <p:cNvSpPr/>
            <p:nvPr/>
          </p:nvSpPr>
          <p:spPr>
            <a:xfrm>
              <a:off x="13183835" y="2950138"/>
              <a:ext cx="805543" cy="2312657"/>
            </a:xfrm>
            <a:prstGeom prst="rect">
              <a:avLst/>
            </a:prstGeom>
            <a:solidFill>
              <a:srgbClr val="6E1D6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DC4DE16-8464-C44F-A57E-F62E14FB7BA1}"/>
                </a:ext>
              </a:extLst>
            </p:cNvPr>
            <p:cNvSpPr/>
            <p:nvPr/>
          </p:nvSpPr>
          <p:spPr>
            <a:xfrm>
              <a:off x="16558406" y="4577553"/>
              <a:ext cx="805543" cy="685242"/>
            </a:xfrm>
            <a:prstGeom prst="rect">
              <a:avLst/>
            </a:prstGeom>
            <a:solidFill>
              <a:srgbClr val="42775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EC7344E-A7C4-A249-8672-B8F7A548593D}"/>
                </a:ext>
              </a:extLst>
            </p:cNvPr>
            <p:cNvSpPr/>
            <p:nvPr/>
          </p:nvSpPr>
          <p:spPr>
            <a:xfrm>
              <a:off x="15616792" y="2950138"/>
              <a:ext cx="805543" cy="2312655"/>
            </a:xfrm>
            <a:prstGeom prst="rect">
              <a:avLst/>
            </a:prstGeom>
            <a:solidFill>
              <a:srgbClr val="6E1D6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6E1D6D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15E65C4-4691-E04F-88F7-0EF7FC6B4DEC}"/>
                </a:ext>
              </a:extLst>
            </p:cNvPr>
            <p:cNvSpPr txBox="1"/>
            <p:nvPr/>
          </p:nvSpPr>
          <p:spPr>
            <a:xfrm>
              <a:off x="16007070" y="2346802"/>
              <a:ext cx="10070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dACC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DC7B137-90D6-1E41-BFDB-007DAD9447D0}"/>
                </a:ext>
              </a:extLst>
            </p:cNvPr>
            <p:cNvSpPr txBox="1"/>
            <p:nvPr/>
          </p:nvSpPr>
          <p:spPr>
            <a:xfrm>
              <a:off x="13682253" y="2365743"/>
              <a:ext cx="12105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vmPFC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EA4EBA6-2627-0B4F-803B-1413D20230C8}"/>
                </a:ext>
              </a:extLst>
            </p:cNvPr>
            <p:cNvSpPr txBox="1"/>
            <p:nvPr/>
          </p:nvSpPr>
          <p:spPr>
            <a:xfrm rot="19800000">
              <a:off x="12284971" y="5621741"/>
              <a:ext cx="14269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6E1D6D"/>
                  </a:solidFill>
                </a:rPr>
                <a:t>Acquisition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F5235A-EADC-2F4C-B30A-2AAB660B86CE}"/>
                </a:ext>
              </a:extLst>
            </p:cNvPr>
            <p:cNvSpPr txBox="1"/>
            <p:nvPr/>
          </p:nvSpPr>
          <p:spPr>
            <a:xfrm rot="19800000">
              <a:off x="13509534" y="5543399"/>
              <a:ext cx="12971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42775A"/>
                  </a:solidFill>
                </a:rPr>
                <a:t>Extinction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F3CF795-BBBB-C040-B852-F8FD30556687}"/>
                </a:ext>
              </a:extLst>
            </p:cNvPr>
            <p:cNvSpPr txBox="1"/>
            <p:nvPr/>
          </p:nvSpPr>
          <p:spPr>
            <a:xfrm rot="19800000">
              <a:off x="14685271" y="5638375"/>
              <a:ext cx="14269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6E1D6D"/>
                  </a:solidFill>
                </a:rPr>
                <a:t>Acquisition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FDD3175-F142-8244-BBD0-AFA1666F3620}"/>
                </a:ext>
              </a:extLst>
            </p:cNvPr>
            <p:cNvSpPr txBox="1"/>
            <p:nvPr/>
          </p:nvSpPr>
          <p:spPr>
            <a:xfrm rot="19800000">
              <a:off x="15909831" y="5560033"/>
              <a:ext cx="12971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42775A"/>
                  </a:solidFill>
                </a:rPr>
                <a:t>Extinction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D32A064-B113-7347-BB38-9FDCE6EDFC3B}"/>
                </a:ext>
              </a:extLst>
            </p:cNvPr>
            <p:cNvCxnSpPr>
              <a:cxnSpLocks/>
            </p:cNvCxnSpPr>
            <p:nvPr/>
          </p:nvCxnSpPr>
          <p:spPr>
            <a:xfrm>
              <a:off x="13053207" y="2371186"/>
              <a:ext cx="0" cy="289105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26634F0-36CD-EA40-B6F1-4A0671F35F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36878" y="5267684"/>
              <a:ext cx="444681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DA8F53F-8694-FD44-88D7-7E2391ED67AE}"/>
                </a:ext>
              </a:extLst>
            </p:cNvPr>
            <p:cNvSpPr txBox="1"/>
            <p:nvPr/>
          </p:nvSpPr>
          <p:spPr>
            <a:xfrm rot="16200000">
              <a:off x="11106605" y="3577414"/>
              <a:ext cx="3249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Neural Reinstatement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CAE02A7-EE37-F64B-866B-37FDFF35F904}"/>
              </a:ext>
            </a:extLst>
          </p:cNvPr>
          <p:cNvSpPr txBox="1"/>
          <p:nvPr/>
        </p:nvSpPr>
        <p:spPr>
          <a:xfrm>
            <a:off x="8237454" y="2738335"/>
            <a:ext cx="17144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400" dirty="0">
                <a:ln w="1270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?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A348BC4-1C22-9C48-B497-B9B018C801CA}"/>
              </a:ext>
            </a:extLst>
          </p:cNvPr>
          <p:cNvGrpSpPr/>
          <p:nvPr/>
        </p:nvGrpSpPr>
        <p:grpSpPr>
          <a:xfrm>
            <a:off x="2705100" y="1444455"/>
            <a:ext cx="1224643" cy="713014"/>
            <a:chOff x="7232995" y="5748105"/>
            <a:chExt cx="1224643" cy="713014"/>
          </a:xfrm>
        </p:grpSpPr>
        <p:sp>
          <p:nvSpPr>
            <p:cNvPr id="56" name="Rectangle: Rounded Corners 23">
              <a:extLst>
                <a:ext uri="{FF2B5EF4-FFF2-40B4-BE49-F238E27FC236}">
                  <a16:creationId xmlns:a16="http://schemas.microsoft.com/office/drawing/2014/main" id="{C70D9AA4-51BB-C947-8D57-6AF62A8DBFE5}"/>
                </a:ext>
              </a:extLst>
            </p:cNvPr>
            <p:cNvSpPr/>
            <p:nvPr/>
          </p:nvSpPr>
          <p:spPr>
            <a:xfrm>
              <a:off x="7232995" y="5748105"/>
              <a:ext cx="1224643" cy="713014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4426DE0-75FE-0641-97F1-C1742ACC47CE}"/>
                </a:ext>
              </a:extLst>
            </p:cNvPr>
            <p:cNvSpPr txBox="1"/>
            <p:nvPr/>
          </p:nvSpPr>
          <p:spPr>
            <a:xfrm>
              <a:off x="7264870" y="5873779"/>
              <a:ext cx="11608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Heathy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893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22222E-6 L -0.428 0.0004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0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BBD7-1BF2-7145-BE08-745B62AD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1E625-3A0E-DF4B-9E41-29419FFDD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1"/>
            <a:ext cx="10515600" cy="842086"/>
          </a:xfrm>
        </p:spPr>
        <p:txBody>
          <a:bodyPr>
            <a:normAutofit/>
          </a:bodyPr>
          <a:lstStyle/>
          <a:p>
            <a:r>
              <a:rPr lang="en-US" sz="2000" dirty="0"/>
              <a:t>Unlike in rodent models, cannot physically ”tag” neural engrams</a:t>
            </a:r>
          </a:p>
          <a:p>
            <a:r>
              <a:rPr lang="en-US" sz="2000" dirty="0"/>
              <a:t>Can approximate such a tag using </a:t>
            </a:r>
            <a:r>
              <a:rPr lang="en-US" sz="2000" b="1" dirty="0"/>
              <a:t>episodic-associative hybrid task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2A8B45-E719-BC47-BC9E-E54270138A97}"/>
              </a:ext>
            </a:extLst>
          </p:cNvPr>
          <p:cNvSpPr txBox="1"/>
          <p:nvPr/>
        </p:nvSpPr>
        <p:spPr>
          <a:xfrm>
            <a:off x="3289607" y="4803279"/>
            <a:ext cx="2928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6E1D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Acquisition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50% CS+US reinforcement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0D8DE2-C5F5-4041-B381-645C096EB369}"/>
              </a:ext>
            </a:extLst>
          </p:cNvPr>
          <p:cNvSpPr txBox="1"/>
          <p:nvPr/>
        </p:nvSpPr>
        <p:spPr>
          <a:xfrm>
            <a:off x="1179546" y="5975548"/>
            <a:ext cx="915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CS+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A578ADB-754F-E945-AF18-349A65D25053}"/>
              </a:ext>
            </a:extLst>
          </p:cNvPr>
          <p:cNvSpPr txBox="1"/>
          <p:nvPr/>
        </p:nvSpPr>
        <p:spPr>
          <a:xfrm>
            <a:off x="2017501" y="5975548"/>
            <a:ext cx="871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F8080"/>
                </a:solidFill>
              </a:rPr>
              <a:t>CS-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B07F2A-3D43-D94F-886B-E9DA0F6C1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946" y="5588045"/>
            <a:ext cx="1212798" cy="1095430"/>
          </a:xfrm>
          <a:prstGeom prst="rect">
            <a:avLst/>
          </a:prstGeom>
          <a:ln w="15875" cap="sq"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7DFDFF8-6B05-F04A-A01D-26BA8FB4B7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" y="2567090"/>
            <a:ext cx="470364" cy="519679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sp>
        <p:nvSpPr>
          <p:cNvPr id="42" name="Rectangle: Rounded Corners 63">
            <a:extLst>
              <a:ext uri="{FF2B5EF4-FFF2-40B4-BE49-F238E27FC236}">
                <a16:creationId xmlns:a16="http://schemas.microsoft.com/office/drawing/2014/main" id="{49E4FFAE-83CE-514D-85EA-D51A72158C10}"/>
              </a:ext>
            </a:extLst>
          </p:cNvPr>
          <p:cNvSpPr/>
          <p:nvPr/>
        </p:nvSpPr>
        <p:spPr>
          <a:xfrm>
            <a:off x="896464" y="2848254"/>
            <a:ext cx="456043" cy="47452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B27BA75-5B71-7F44-969C-AB563319C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593" y="3138565"/>
            <a:ext cx="470363" cy="519677"/>
          </a:xfrm>
          <a:prstGeom prst="rect">
            <a:avLst/>
          </a:prstGeom>
          <a:ln w="38100">
            <a:solidFill>
              <a:schemeClr val="accent3"/>
            </a:solidFill>
          </a:ln>
        </p:spPr>
      </p:pic>
      <p:sp>
        <p:nvSpPr>
          <p:cNvPr id="44" name="Rectangle: Rounded Corners 62">
            <a:extLst>
              <a:ext uri="{FF2B5EF4-FFF2-40B4-BE49-F238E27FC236}">
                <a16:creationId xmlns:a16="http://schemas.microsoft.com/office/drawing/2014/main" id="{B79A7222-B6CE-0044-BC36-5AB690BF1D07}"/>
              </a:ext>
            </a:extLst>
          </p:cNvPr>
          <p:cNvSpPr/>
          <p:nvPr/>
        </p:nvSpPr>
        <p:spPr>
          <a:xfrm>
            <a:off x="1488454" y="3382773"/>
            <a:ext cx="456043" cy="47452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60A98E2-AEC1-9141-AC2C-4B2ABD2AB8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76" y="3658242"/>
            <a:ext cx="457781" cy="505776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sp>
        <p:nvSpPr>
          <p:cNvPr id="46" name="Rectangle: Rounded Corners 61">
            <a:extLst>
              <a:ext uri="{FF2B5EF4-FFF2-40B4-BE49-F238E27FC236}">
                <a16:creationId xmlns:a16="http://schemas.microsoft.com/office/drawing/2014/main" id="{4253B188-5CBD-C547-B40F-102C7F2E1390}"/>
              </a:ext>
            </a:extLst>
          </p:cNvPr>
          <p:cNvSpPr/>
          <p:nvPr/>
        </p:nvSpPr>
        <p:spPr>
          <a:xfrm>
            <a:off x="1986098" y="3876264"/>
            <a:ext cx="456043" cy="47452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9B16A836-25EF-D649-BB48-5369120B70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408" y="4158336"/>
            <a:ext cx="470363" cy="519677"/>
          </a:xfrm>
          <a:prstGeom prst="rect">
            <a:avLst/>
          </a:prstGeom>
          <a:ln w="38100">
            <a:solidFill>
              <a:schemeClr val="accent3"/>
            </a:solidFill>
          </a:ln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FF50B2A-614F-BD4E-8582-3530632CF0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114" y="2569403"/>
            <a:ext cx="496462" cy="496462"/>
          </a:xfrm>
          <a:prstGeom prst="rect">
            <a:avLst/>
          </a:prstGeom>
          <a:ln w="38100">
            <a:solidFill>
              <a:schemeClr val="accent3"/>
            </a:solidFill>
          </a:ln>
        </p:spPr>
      </p:pic>
      <p:sp>
        <p:nvSpPr>
          <p:cNvPr id="49" name="Rectangle: Rounded Corners 60">
            <a:extLst>
              <a:ext uri="{FF2B5EF4-FFF2-40B4-BE49-F238E27FC236}">
                <a16:creationId xmlns:a16="http://schemas.microsoft.com/office/drawing/2014/main" id="{15049191-A7FB-A146-97BB-96BFCC735F9F}"/>
              </a:ext>
            </a:extLst>
          </p:cNvPr>
          <p:cNvSpPr/>
          <p:nvPr/>
        </p:nvSpPr>
        <p:spPr>
          <a:xfrm>
            <a:off x="3791345" y="2782236"/>
            <a:ext cx="481347" cy="45332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88C69C3-15AF-6C40-AC32-AA00F4483C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018" y="3057048"/>
            <a:ext cx="505279" cy="505279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sp>
        <p:nvSpPr>
          <p:cNvPr id="51" name="Rectangle: Rounded Corners 59">
            <a:extLst>
              <a:ext uri="{FF2B5EF4-FFF2-40B4-BE49-F238E27FC236}">
                <a16:creationId xmlns:a16="http://schemas.microsoft.com/office/drawing/2014/main" id="{925AF937-1F97-A141-A2C7-A589F0138589}"/>
              </a:ext>
            </a:extLst>
          </p:cNvPr>
          <p:cNvSpPr/>
          <p:nvPr/>
        </p:nvSpPr>
        <p:spPr>
          <a:xfrm>
            <a:off x="4272692" y="3334366"/>
            <a:ext cx="481347" cy="45332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258D2FAD-BC00-CE4E-9D14-70C2B4310B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296" y="3608679"/>
            <a:ext cx="505279" cy="505279"/>
          </a:xfrm>
          <a:prstGeom prst="rect">
            <a:avLst/>
          </a:prstGeom>
          <a:ln w="38100">
            <a:solidFill>
              <a:schemeClr val="accent3"/>
            </a:solidFill>
          </a:ln>
        </p:spPr>
      </p:pic>
      <p:sp>
        <p:nvSpPr>
          <p:cNvPr id="53" name="Rectangle: Rounded Corners 58">
            <a:extLst>
              <a:ext uri="{FF2B5EF4-FFF2-40B4-BE49-F238E27FC236}">
                <a16:creationId xmlns:a16="http://schemas.microsoft.com/office/drawing/2014/main" id="{4850DB35-2973-3743-91FE-7EA8F8FDD847}"/>
              </a:ext>
            </a:extLst>
          </p:cNvPr>
          <p:cNvSpPr/>
          <p:nvPr/>
        </p:nvSpPr>
        <p:spPr>
          <a:xfrm>
            <a:off x="4803131" y="3897566"/>
            <a:ext cx="481347" cy="45332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E0340CDB-6801-B045-BBA4-48C7519FC6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575" y="4188901"/>
            <a:ext cx="478829" cy="478829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sp>
        <p:nvSpPr>
          <p:cNvPr id="55" name="Lightning Bolt 54">
            <a:extLst>
              <a:ext uri="{FF2B5EF4-FFF2-40B4-BE49-F238E27FC236}">
                <a16:creationId xmlns:a16="http://schemas.microsoft.com/office/drawing/2014/main" id="{140D3247-16BE-E945-B1B0-4F1F6E495994}"/>
              </a:ext>
            </a:extLst>
          </p:cNvPr>
          <p:cNvSpPr/>
          <p:nvPr/>
        </p:nvSpPr>
        <p:spPr>
          <a:xfrm flipH="1">
            <a:off x="4545745" y="2685533"/>
            <a:ext cx="430502" cy="423312"/>
          </a:xfrm>
          <a:prstGeom prst="lightningBolt">
            <a:avLst/>
          </a:prstGeom>
          <a:solidFill>
            <a:srgbClr val="FFFF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Lightning Bolt 55">
            <a:extLst>
              <a:ext uri="{FF2B5EF4-FFF2-40B4-BE49-F238E27FC236}">
                <a16:creationId xmlns:a16="http://schemas.microsoft.com/office/drawing/2014/main" id="{758CCAC5-F33E-164A-886D-E90430096E87}"/>
              </a:ext>
            </a:extLst>
          </p:cNvPr>
          <p:cNvSpPr/>
          <p:nvPr/>
        </p:nvSpPr>
        <p:spPr>
          <a:xfrm flipH="1">
            <a:off x="5469218" y="3859914"/>
            <a:ext cx="430502" cy="423312"/>
          </a:xfrm>
          <a:prstGeom prst="lightningBolt">
            <a:avLst/>
          </a:prstGeom>
          <a:solidFill>
            <a:srgbClr val="FFFF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07252A19-D983-614B-9767-4A98216C7E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004" y="2650523"/>
            <a:ext cx="506529" cy="506529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A12113F4-F1BC-E340-AF57-062B0B5B74C0}"/>
              </a:ext>
            </a:extLst>
          </p:cNvPr>
          <p:cNvSpPr/>
          <p:nvPr/>
        </p:nvSpPr>
        <p:spPr>
          <a:xfrm>
            <a:off x="6349345" y="2903787"/>
            <a:ext cx="516375" cy="48631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66F4322C-CC81-DA48-B7B9-9860569A09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295" y="3215215"/>
            <a:ext cx="547653" cy="547653"/>
          </a:xfrm>
          <a:prstGeom prst="rect">
            <a:avLst/>
          </a:prstGeom>
          <a:ln w="38100">
            <a:solidFill>
              <a:schemeClr val="accent3"/>
            </a:solidFill>
          </a:ln>
        </p:spPr>
      </p:pic>
      <p:sp>
        <p:nvSpPr>
          <p:cNvPr id="60" name="Rectangle: Rounded Corners 56">
            <a:extLst>
              <a:ext uri="{FF2B5EF4-FFF2-40B4-BE49-F238E27FC236}">
                <a16:creationId xmlns:a16="http://schemas.microsoft.com/office/drawing/2014/main" id="{894C158F-7B05-B54D-BA46-71740058A437}"/>
              </a:ext>
            </a:extLst>
          </p:cNvPr>
          <p:cNvSpPr/>
          <p:nvPr/>
        </p:nvSpPr>
        <p:spPr>
          <a:xfrm>
            <a:off x="6907648" y="3489041"/>
            <a:ext cx="516375" cy="48631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A3F5F463-8E81-F84C-93E4-483F56F11B7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604" y="3802745"/>
            <a:ext cx="481536" cy="481536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sp>
        <p:nvSpPr>
          <p:cNvPr id="62" name="Rectangle: Rounded Corners 55">
            <a:extLst>
              <a:ext uri="{FF2B5EF4-FFF2-40B4-BE49-F238E27FC236}">
                <a16:creationId xmlns:a16="http://schemas.microsoft.com/office/drawing/2014/main" id="{6D29037F-3ED6-C143-840A-9C5538540CF0}"/>
              </a:ext>
            </a:extLst>
          </p:cNvPr>
          <p:cNvSpPr/>
          <p:nvPr/>
        </p:nvSpPr>
        <p:spPr>
          <a:xfrm>
            <a:off x="7455952" y="4043513"/>
            <a:ext cx="516375" cy="48631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70990451-F01F-5E4F-BF97-D4B35AC78CC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473" y="4350785"/>
            <a:ext cx="513674" cy="513674"/>
          </a:xfrm>
          <a:prstGeom prst="rect">
            <a:avLst/>
          </a:prstGeom>
          <a:ln w="38100">
            <a:solidFill>
              <a:schemeClr val="accent3"/>
            </a:solidFill>
          </a:ln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CF718949-3C13-C84C-8AF3-0D179B4B875E}"/>
              </a:ext>
            </a:extLst>
          </p:cNvPr>
          <p:cNvGrpSpPr/>
          <p:nvPr/>
        </p:nvGrpSpPr>
        <p:grpSpPr>
          <a:xfrm>
            <a:off x="6502236" y="2346738"/>
            <a:ext cx="593449" cy="434153"/>
            <a:chOff x="5846035" y="3655366"/>
            <a:chExt cx="593449" cy="434153"/>
          </a:xfrm>
        </p:grpSpPr>
        <p:sp>
          <p:nvSpPr>
            <p:cNvPr id="65" name="Lightning Bolt 64">
              <a:extLst>
                <a:ext uri="{FF2B5EF4-FFF2-40B4-BE49-F238E27FC236}">
                  <a16:creationId xmlns:a16="http://schemas.microsoft.com/office/drawing/2014/main" id="{6D7F64FE-D846-BB46-8FC1-C3F43C05A195}"/>
                </a:ext>
              </a:extLst>
            </p:cNvPr>
            <p:cNvSpPr/>
            <p:nvPr/>
          </p:nvSpPr>
          <p:spPr>
            <a:xfrm flipH="1">
              <a:off x="5941583" y="3669040"/>
              <a:ext cx="419402" cy="412398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&quot;Not Allowed&quot; Symbol 2074">
              <a:extLst>
                <a:ext uri="{FF2B5EF4-FFF2-40B4-BE49-F238E27FC236}">
                  <a16:creationId xmlns:a16="http://schemas.microsoft.com/office/drawing/2014/main" id="{4FC227EB-2E5F-1643-B4F2-775D2AD45EB6}"/>
                </a:ext>
              </a:extLst>
            </p:cNvPr>
            <p:cNvSpPr/>
            <p:nvPr/>
          </p:nvSpPr>
          <p:spPr>
            <a:xfrm>
              <a:off x="5846035" y="3655366"/>
              <a:ext cx="593449" cy="434153"/>
            </a:xfrm>
            <a:prstGeom prst="noSmoking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88225D3-FBA9-204D-AA7D-DDFE4C20D104}"/>
              </a:ext>
            </a:extLst>
          </p:cNvPr>
          <p:cNvGrpSpPr/>
          <p:nvPr/>
        </p:nvGrpSpPr>
        <p:grpSpPr>
          <a:xfrm>
            <a:off x="7597421" y="3390099"/>
            <a:ext cx="593449" cy="444904"/>
            <a:chOff x="6941220" y="4698727"/>
            <a:chExt cx="593449" cy="444904"/>
          </a:xfrm>
        </p:grpSpPr>
        <p:sp>
          <p:nvSpPr>
            <p:cNvPr id="68" name="Lightning Bolt 67">
              <a:extLst>
                <a:ext uri="{FF2B5EF4-FFF2-40B4-BE49-F238E27FC236}">
                  <a16:creationId xmlns:a16="http://schemas.microsoft.com/office/drawing/2014/main" id="{CE44AA43-5AEF-1941-A181-6B09F8490F7A}"/>
                </a:ext>
              </a:extLst>
            </p:cNvPr>
            <p:cNvSpPr/>
            <p:nvPr/>
          </p:nvSpPr>
          <p:spPr>
            <a:xfrm flipH="1">
              <a:off x="7034853" y="4731233"/>
              <a:ext cx="419402" cy="412398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&quot;Not Allowed&quot; Symbol 72">
              <a:extLst>
                <a:ext uri="{FF2B5EF4-FFF2-40B4-BE49-F238E27FC236}">
                  <a16:creationId xmlns:a16="http://schemas.microsoft.com/office/drawing/2014/main" id="{05A58932-7F16-6F47-A21C-EE0BD1735C17}"/>
                </a:ext>
              </a:extLst>
            </p:cNvPr>
            <p:cNvSpPr/>
            <p:nvPr/>
          </p:nvSpPr>
          <p:spPr>
            <a:xfrm>
              <a:off x="6941220" y="4698727"/>
              <a:ext cx="593449" cy="434153"/>
            </a:xfrm>
            <a:prstGeom prst="noSmoking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D3570613-E93F-7745-8E87-DF69E565B7F6}"/>
              </a:ext>
            </a:extLst>
          </p:cNvPr>
          <p:cNvSpPr txBox="1"/>
          <p:nvPr/>
        </p:nvSpPr>
        <p:spPr>
          <a:xfrm>
            <a:off x="324058" y="4109507"/>
            <a:ext cx="1101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Baseline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D2749CD-F805-C547-870D-7ACE66CE2EEE}"/>
              </a:ext>
            </a:extLst>
          </p:cNvPr>
          <p:cNvSpPr txBox="1"/>
          <p:nvPr/>
        </p:nvSpPr>
        <p:spPr>
          <a:xfrm>
            <a:off x="6886742" y="4938976"/>
            <a:ext cx="1241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2775A"/>
                </a:solidFill>
              </a:rPr>
              <a:t>Extinction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5F752E-C833-C948-AA59-5067063C047B}"/>
              </a:ext>
            </a:extLst>
          </p:cNvPr>
          <p:cNvSpPr txBox="1"/>
          <p:nvPr/>
        </p:nvSpPr>
        <p:spPr>
          <a:xfrm>
            <a:off x="8486364" y="3119709"/>
            <a:ext cx="988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--24hrs--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CB0508C5-A103-284B-B06B-5C29C027ED3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920" y="3068704"/>
            <a:ext cx="1040803" cy="1040803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B11CF85A-408A-ED4F-B321-8C9B623DADD8}"/>
              </a:ext>
            </a:extLst>
          </p:cNvPr>
          <p:cNvSpPr txBox="1"/>
          <p:nvPr/>
        </p:nvSpPr>
        <p:spPr>
          <a:xfrm>
            <a:off x="9641668" y="2403711"/>
            <a:ext cx="2116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Surprise Recognition</a:t>
            </a:r>
          </a:p>
          <a:p>
            <a:pPr algn="ctr"/>
            <a:r>
              <a:rPr lang="en-US" dirty="0"/>
              <a:t>Memory Test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09C7163-4717-C049-A2FB-AD10AC8844EC}"/>
              </a:ext>
            </a:extLst>
          </p:cNvPr>
          <p:cNvSpPr txBox="1"/>
          <p:nvPr/>
        </p:nvSpPr>
        <p:spPr>
          <a:xfrm>
            <a:off x="9817864" y="4216432"/>
            <a:ext cx="6546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Def Old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420CE56-F642-BF48-806E-B94F184A5CAF}"/>
              </a:ext>
            </a:extLst>
          </p:cNvPr>
          <p:cNvSpPr txBox="1"/>
          <p:nvPr/>
        </p:nvSpPr>
        <p:spPr>
          <a:xfrm>
            <a:off x="9712035" y="4476619"/>
            <a:ext cx="866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Maybe Old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7C6218A-A298-B64C-9348-91DB07BE4DFA}"/>
              </a:ext>
            </a:extLst>
          </p:cNvPr>
          <p:cNvSpPr txBox="1"/>
          <p:nvPr/>
        </p:nvSpPr>
        <p:spPr>
          <a:xfrm>
            <a:off x="10620027" y="4485510"/>
            <a:ext cx="934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Maybe New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D14F3B4-52BE-2B48-9A3F-0069F47AEC53}"/>
              </a:ext>
            </a:extLst>
          </p:cNvPr>
          <p:cNvSpPr txBox="1"/>
          <p:nvPr/>
        </p:nvSpPr>
        <p:spPr>
          <a:xfrm>
            <a:off x="10725857" y="4212285"/>
            <a:ext cx="722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Def New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D1F7AF8-B17B-474B-8AD3-DFAEA9D5D211}"/>
              </a:ext>
            </a:extLst>
          </p:cNvPr>
          <p:cNvSpPr txBox="1"/>
          <p:nvPr/>
        </p:nvSpPr>
        <p:spPr>
          <a:xfrm>
            <a:off x="256573" y="4661977"/>
            <a:ext cx="1142918" cy="923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Animal</a:t>
            </a:r>
          </a:p>
          <a:p>
            <a:pPr algn="ctr"/>
            <a:r>
              <a:rPr lang="en-US" dirty="0"/>
              <a:t>or</a:t>
            </a:r>
          </a:p>
          <a:p>
            <a:pPr algn="ctr"/>
            <a:r>
              <a:rPr lang="en-US" dirty="0"/>
              <a:t>Tool?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E3F8AE-7A6A-4357-953C-8689D1355DA3}"/>
              </a:ext>
            </a:extLst>
          </p:cNvPr>
          <p:cNvGrpSpPr/>
          <p:nvPr/>
        </p:nvGrpSpPr>
        <p:grpSpPr>
          <a:xfrm>
            <a:off x="9319831" y="4896755"/>
            <a:ext cx="2600392" cy="972951"/>
            <a:chOff x="9319831" y="4951801"/>
            <a:chExt cx="2600392" cy="972951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CD69531B-B3A6-4B18-BEAE-9945A107E62A}"/>
                </a:ext>
              </a:extLst>
            </p:cNvPr>
            <p:cNvSpPr/>
            <p:nvPr/>
          </p:nvSpPr>
          <p:spPr>
            <a:xfrm>
              <a:off x="9335129" y="4951801"/>
              <a:ext cx="2552071" cy="97295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3C601D5-E849-4EAD-AE84-60C30B14105C}"/>
                </a:ext>
              </a:extLst>
            </p:cNvPr>
            <p:cNvSpPr txBox="1"/>
            <p:nvPr/>
          </p:nvSpPr>
          <p:spPr>
            <a:xfrm>
              <a:off x="9319831" y="5022777"/>
              <a:ext cx="260039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Neutral emotional</a:t>
              </a:r>
              <a:br>
                <a:rPr lang="en-US" sz="2400" dirty="0"/>
              </a:br>
              <a:r>
                <a:rPr lang="en-US" sz="2400" dirty="0"/>
                <a:t>context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172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3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1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3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9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1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3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500"/>
                            </p:stCondLst>
                            <p:childTnLst>
                              <p:par>
                                <p:cTn id="1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6" presetClass="emph" presetSubtype="0" repeatCount="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0" dur="500" fill="hold"/>
                                        <p:tgtEl>
                                          <p:spTgt spid="4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61" presetID="6" presetClass="emph" presetSubtype="0" repeatCount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2" dur="500" fill="hold"/>
                                        <p:tgtEl>
                                          <p:spTgt spid="43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63" presetID="6" presetClass="emph" presetSubtype="0" repeatCount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4" dur="500" fill="hold"/>
                                        <p:tgtEl>
                                          <p:spTgt spid="45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6" presetClass="emph" presetSubtype="0" repeatCount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6" dur="500" fill="hold"/>
                                        <p:tgtEl>
                                          <p:spTgt spid="47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67" presetID="6" presetClass="emph" presetSubtype="0" repeatCount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8" dur="500" fill="hold"/>
                                        <p:tgtEl>
                                          <p:spTgt spid="48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69" presetID="6" presetClass="emph" presetSubtype="0" repeatCount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0" dur="500" fill="hold"/>
                                        <p:tgtEl>
                                          <p:spTgt spid="50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6" presetClass="emph" presetSubtype="0" repeatCount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2" dur="500" fill="hold"/>
                                        <p:tgtEl>
                                          <p:spTgt spid="5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73" presetID="6" presetClass="emph" presetSubtype="0" repeatCount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4" dur="500" fill="hold"/>
                                        <p:tgtEl>
                                          <p:spTgt spid="54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75" presetID="6" presetClass="emph" presetSubtype="0" repeatCount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6" dur="500" fill="hold"/>
                                        <p:tgtEl>
                                          <p:spTgt spid="57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77" presetID="6" presetClass="emph" presetSubtype="0" repeatCount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8" dur="500" fill="hold"/>
                                        <p:tgtEl>
                                          <p:spTgt spid="59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79" presetID="6" presetClass="emph" presetSubtype="0" repeatCount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0" dur="500" fill="hold"/>
                                        <p:tgtEl>
                                          <p:spTgt spid="6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81" presetID="6" presetClass="emph" presetSubtype="0" repeatCount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2" dur="500" fill="hold"/>
                                        <p:tgtEl>
                                          <p:spTgt spid="63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36" grpId="0"/>
      <p:bldP spid="42" grpId="0" animBg="1"/>
      <p:bldP spid="44" grpId="0" animBg="1"/>
      <p:bldP spid="46" grpId="0" animBg="1"/>
      <p:bldP spid="49" grpId="0" animBg="1"/>
      <p:bldP spid="51" grpId="0" animBg="1"/>
      <p:bldP spid="53" grpId="0" animBg="1"/>
      <p:bldP spid="55" grpId="0" animBg="1"/>
      <p:bldP spid="56" grpId="0" animBg="1"/>
      <p:bldP spid="58" grpId="0" animBg="1"/>
      <p:bldP spid="60" grpId="0" animBg="1"/>
      <p:bldP spid="62" grpId="0" animBg="1"/>
      <p:bldP spid="70" grpId="0"/>
      <p:bldP spid="71" grpId="0"/>
      <p:bldP spid="73" grpId="0"/>
      <p:bldP spid="75" grpId="0"/>
      <p:bldP spid="77" grpId="0"/>
      <p:bldP spid="78" grpId="0"/>
      <p:bldP spid="79" grpId="0"/>
      <p:bldP spid="80" grpId="0"/>
      <p:bldP spid="8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78FE149-9BAB-440F-9C22-59C191DBFE67}"/>
              </a:ext>
            </a:extLst>
          </p:cNvPr>
          <p:cNvSpPr txBox="1"/>
          <p:nvPr/>
        </p:nvSpPr>
        <p:spPr>
          <a:xfrm>
            <a:off x="4579361" y="4090461"/>
            <a:ext cx="3480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chemeClr val="tx1"/>
                  </a:solidFill>
                </a:ln>
                <a:solidFill>
                  <a:srgbClr val="A4DAA4"/>
                </a:solidFill>
              </a:rPr>
              <a:t>Early Extinction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D7BC09-57F6-9A48-BA92-0E03578C8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353"/>
            <a:ext cx="10515600" cy="1325563"/>
          </a:xfrm>
        </p:spPr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15EBA9-2F72-4438-8571-3D7A93246EFC}"/>
              </a:ext>
            </a:extLst>
          </p:cNvPr>
          <p:cNvSpPr txBox="1"/>
          <p:nvPr/>
        </p:nvSpPr>
        <p:spPr>
          <a:xfrm>
            <a:off x="223157" y="1442916"/>
            <a:ext cx="4000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 = 24 Healthy Controls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 = 24 PTSD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1D0D51-49A0-4D35-BCD6-F38CFF8449B9}"/>
              </a:ext>
            </a:extLst>
          </p:cNvPr>
          <p:cNvSpPr txBox="1"/>
          <p:nvPr/>
        </p:nvSpPr>
        <p:spPr>
          <a:xfrm>
            <a:off x="252936" y="2620483"/>
            <a:ext cx="4000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Regions of Interest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3514BF-4406-4870-95BE-CDA5F57A950A}"/>
              </a:ext>
            </a:extLst>
          </p:cNvPr>
          <p:cNvSpPr txBox="1"/>
          <p:nvPr/>
        </p:nvSpPr>
        <p:spPr>
          <a:xfrm>
            <a:off x="5537222" y="3170048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Baseline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5543B0-59E1-494B-864F-42EAB6F35731}"/>
              </a:ext>
            </a:extLst>
          </p:cNvPr>
          <p:cNvSpPr txBox="1"/>
          <p:nvPr/>
        </p:nvSpPr>
        <p:spPr>
          <a:xfrm>
            <a:off x="5357686" y="3631713"/>
            <a:ext cx="1923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6E1D6D"/>
                </a:solidFill>
              </a:rPr>
              <a:t>Acquisition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38FD03-D437-4671-BEF1-9FB28AA1AFC7}"/>
              </a:ext>
            </a:extLst>
          </p:cNvPr>
          <p:cNvSpPr txBox="1"/>
          <p:nvPr/>
        </p:nvSpPr>
        <p:spPr>
          <a:xfrm>
            <a:off x="5448255" y="4090461"/>
            <a:ext cx="1742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42775A"/>
                </a:solidFill>
              </a:rPr>
              <a:t>Extinction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8055C6-8240-4907-9DCF-981FEE33CD9D}"/>
              </a:ext>
            </a:extLst>
          </p:cNvPr>
          <p:cNvSpPr txBox="1"/>
          <p:nvPr/>
        </p:nvSpPr>
        <p:spPr>
          <a:xfrm>
            <a:off x="4929703" y="2614187"/>
            <a:ext cx="2869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Encoding Phase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6B559C-2135-4383-914A-F8AB8192DBE5}"/>
              </a:ext>
            </a:extLst>
          </p:cNvPr>
          <p:cNvCxnSpPr/>
          <p:nvPr/>
        </p:nvCxnSpPr>
        <p:spPr>
          <a:xfrm>
            <a:off x="4929703" y="3129104"/>
            <a:ext cx="28030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9D8C8C6-49CF-405D-BFC0-C20A9D67D962}"/>
              </a:ext>
            </a:extLst>
          </p:cNvPr>
          <p:cNvCxnSpPr>
            <a:cxnSpLocks/>
          </p:cNvCxnSpPr>
          <p:nvPr/>
        </p:nvCxnSpPr>
        <p:spPr>
          <a:xfrm>
            <a:off x="657060" y="3116488"/>
            <a:ext cx="318559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160B59B-7B06-4565-A9FE-1D0722612DD5}"/>
              </a:ext>
            </a:extLst>
          </p:cNvPr>
          <p:cNvSpPr txBox="1"/>
          <p:nvPr/>
        </p:nvSpPr>
        <p:spPr>
          <a:xfrm>
            <a:off x="4624344" y="4575640"/>
            <a:ext cx="3480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42775A"/>
                </a:solidFill>
              </a:rPr>
              <a:t>Late Extinction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ACE7FF-CAE6-4949-AF04-09F82CF38FF7}"/>
              </a:ext>
            </a:extLst>
          </p:cNvPr>
          <p:cNvSpPr txBox="1"/>
          <p:nvPr/>
        </p:nvSpPr>
        <p:spPr>
          <a:xfrm>
            <a:off x="9693648" y="3276238"/>
            <a:ext cx="1660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CS+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563D87-EB59-4A92-B436-8B46631509A9}"/>
              </a:ext>
            </a:extLst>
          </p:cNvPr>
          <p:cNvSpPr txBox="1"/>
          <p:nvPr/>
        </p:nvSpPr>
        <p:spPr>
          <a:xfrm>
            <a:off x="9693648" y="3693268"/>
            <a:ext cx="871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F8080"/>
                </a:solidFill>
              </a:rPr>
              <a:t>CS-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7CE476-BCBA-448E-98D7-1D0D607D358C}"/>
              </a:ext>
            </a:extLst>
          </p:cNvPr>
          <p:cNvSpPr txBox="1"/>
          <p:nvPr/>
        </p:nvSpPr>
        <p:spPr>
          <a:xfrm>
            <a:off x="8648040" y="2620483"/>
            <a:ext cx="3155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Emotional Valence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DA28CD-233B-4BA7-BE7F-B7E3A8E6B487}"/>
              </a:ext>
            </a:extLst>
          </p:cNvPr>
          <p:cNvCxnSpPr>
            <a:cxnSpLocks/>
          </p:cNvCxnSpPr>
          <p:nvPr/>
        </p:nvCxnSpPr>
        <p:spPr>
          <a:xfrm>
            <a:off x="8750588" y="3110652"/>
            <a:ext cx="30532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C96AF0FF-717A-284C-A58F-CFF042BCF2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09" t="14956" r="2409" b="11002"/>
          <a:stretch/>
        </p:blipFill>
        <p:spPr>
          <a:xfrm>
            <a:off x="1023037" y="3206540"/>
            <a:ext cx="2453641" cy="176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2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6" grpId="0"/>
      <p:bldP spid="8" grpId="0"/>
      <p:bldP spid="9" grpId="0"/>
      <p:bldP spid="10" grpId="0"/>
      <p:bldP spid="11" grpId="0"/>
      <p:bldP spid="11" grpId="1"/>
      <p:bldP spid="15" grpId="0"/>
      <p:bldP spid="20" grpId="0"/>
      <p:bldP spid="22" grpId="0"/>
      <p:bldP spid="23" grpId="0"/>
      <p:bldP spid="24" grpId="0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9422</TotalTime>
  <Words>1495</Words>
  <Application>Microsoft Office PowerPoint</Application>
  <PresentationFormat>Widescreen</PresentationFormat>
  <Paragraphs>428</Paragraphs>
  <Slides>33</Slides>
  <Notes>18</Notes>
  <HiddenSlides>3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1_Office Theme</vt:lpstr>
      <vt:lpstr>Dissociable neural reinstatement of emotional memories in human PFC</vt:lpstr>
      <vt:lpstr>Specificity of neural coding</vt:lpstr>
      <vt:lpstr>Reinstatement in the human brain</vt:lpstr>
      <vt:lpstr>Dual role of PFC in emotional memory</vt:lpstr>
      <vt:lpstr>Dual role of PFC in conditioning &amp; extinction</vt:lpstr>
      <vt:lpstr>Research question &amp; prediction</vt:lpstr>
      <vt:lpstr>Research question &amp; prediction</vt:lpstr>
      <vt:lpstr>Experimental design</vt:lpstr>
      <vt:lpstr>Analysis</vt:lpstr>
      <vt:lpstr>Measuring encoding retrieval similarity</vt:lpstr>
      <vt:lpstr>Measuring encoding retrieval similarity</vt:lpstr>
      <vt:lpstr>Measuring encoding retrieval similarity</vt:lpstr>
      <vt:lpstr>Emotional memory reinstatement</vt:lpstr>
      <vt:lpstr>Emotional memory reinstatement</vt:lpstr>
      <vt:lpstr>Influence of episodic memory</vt:lpstr>
      <vt:lpstr>Summary</vt:lpstr>
      <vt:lpstr>Emotional memory reinstatement</vt:lpstr>
      <vt:lpstr>PowerPoint Presentation</vt:lpstr>
      <vt:lpstr>Acknowledgements</vt:lpstr>
      <vt:lpstr>Explicit vs. implicit memory</vt:lpstr>
      <vt:lpstr>Beyond PFC – Insula</vt:lpstr>
      <vt:lpstr>Beyond PFC – Insula</vt:lpstr>
      <vt:lpstr>Memory Comparison – Phase Relative</vt:lpstr>
      <vt:lpstr>Amygdala &amp; Hippocampal subregions</vt:lpstr>
      <vt:lpstr>HCA memory comparison - CS</vt:lpstr>
      <vt:lpstr>HCA memory comparison - Phase</vt:lpstr>
      <vt:lpstr>Searchlight approach</vt:lpstr>
      <vt:lpstr>Searchlight cont.</vt:lpstr>
      <vt:lpstr>Behavior – Hit Rates</vt:lpstr>
      <vt:lpstr>Behavioral Results – Recognition Memory</vt:lpstr>
      <vt:lpstr>Control raw PFC and insula</vt:lpstr>
      <vt:lpstr>PTSD raw PFC and insula</vt:lpstr>
      <vt:lpstr>Control HCA raw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Reactivation of emotional memories</dc:title>
  <dc:creator>gus hennings</dc:creator>
  <cp:lastModifiedBy>gus hennings</cp:lastModifiedBy>
  <cp:revision>151</cp:revision>
  <dcterms:created xsi:type="dcterms:W3CDTF">2019-10-22T17:23:16Z</dcterms:created>
  <dcterms:modified xsi:type="dcterms:W3CDTF">2019-12-17T18:21:06Z</dcterms:modified>
</cp:coreProperties>
</file>